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9" r:id="rId4"/>
    <p:sldId id="258" r:id="rId5"/>
    <p:sldId id="272" r:id="rId6"/>
    <p:sldId id="259" r:id="rId7"/>
    <p:sldId id="274" r:id="rId8"/>
    <p:sldId id="260" r:id="rId9"/>
    <p:sldId id="261" r:id="rId10"/>
    <p:sldId id="262" r:id="rId11"/>
    <p:sldId id="273" r:id="rId12"/>
    <p:sldId id="263" r:id="rId13"/>
    <p:sldId id="264" r:id="rId14"/>
    <p:sldId id="270" r:id="rId15"/>
    <p:sldId id="265" r:id="rId16"/>
    <p:sldId id="266" r:id="rId17"/>
    <p:sldId id="267" r:id="rId18"/>
    <p:sldId id="275" r:id="rId19"/>
    <p:sldId id="268"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F6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[SQL PROJECT (1) (version 1).xlsb]Income Class Chart!PivotTable20</c:name>
    <c:fmtId val="18"/>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INCOME</a:t>
            </a:r>
            <a:r>
              <a:rPr lang="en-US" baseline="0"/>
              <a:t> CLASS</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marker>
          <c:symbol val="none"/>
        </c:marker>
        <c:dLbl>
          <c:idx val="0"/>
          <c:numFmt formatCode="0%" sourceLinked="0"/>
          <c:spPr>
            <a:solidFill>
              <a:schemeClr val="tx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
        <c:spPr>
          <a:gradFill rotWithShape="1">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2"/>
        <c:spPr>
          <a:gradFill rotWithShape="1">
            <a:gsLst>
              <a:gs pos="0">
                <a:schemeClr val="accent4">
                  <a:shade val="15000"/>
                  <a:satMod val="180000"/>
                </a:schemeClr>
              </a:gs>
              <a:gs pos="50000">
                <a:schemeClr val="accent4">
                  <a:shade val="45000"/>
                  <a:satMod val="170000"/>
                </a:schemeClr>
              </a:gs>
              <a:gs pos="70000">
                <a:schemeClr val="accent4">
                  <a:tint val="99000"/>
                  <a:shade val="65000"/>
                  <a:satMod val="155000"/>
                </a:schemeClr>
              </a:gs>
              <a:gs pos="100000">
                <a:schemeClr val="accent4">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3"/>
        <c:spPr>
          <a:gradFill rotWithShape="1">
            <a:gsLst>
              <a:gs pos="0">
                <a:schemeClr val="accent6">
                  <a:shade val="15000"/>
                  <a:satMod val="180000"/>
                </a:schemeClr>
              </a:gs>
              <a:gs pos="50000">
                <a:schemeClr val="accent6">
                  <a:shade val="45000"/>
                  <a:satMod val="170000"/>
                </a:schemeClr>
              </a:gs>
              <a:gs pos="70000">
                <a:schemeClr val="accent6">
                  <a:tint val="99000"/>
                  <a:shade val="65000"/>
                  <a:satMod val="155000"/>
                </a:schemeClr>
              </a:gs>
              <a:gs pos="100000">
                <a:schemeClr val="accent6">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4"/>
        <c:spPr>
          <a:gradFill rotWithShape="1">
            <a:gsLst>
              <a:gs pos="0">
                <a:schemeClr val="accent2">
                  <a:lumMod val="60000"/>
                  <a:shade val="15000"/>
                  <a:satMod val="180000"/>
                </a:schemeClr>
              </a:gs>
              <a:gs pos="50000">
                <a:schemeClr val="accent2">
                  <a:lumMod val="60000"/>
                  <a:shade val="45000"/>
                  <a:satMod val="170000"/>
                </a:schemeClr>
              </a:gs>
              <a:gs pos="70000">
                <a:schemeClr val="accent2">
                  <a:lumMod val="60000"/>
                  <a:tint val="99000"/>
                  <a:shade val="65000"/>
                  <a:satMod val="155000"/>
                </a:schemeClr>
              </a:gs>
              <a:gs pos="100000">
                <a:schemeClr val="accent2">
                  <a:lumMod val="6000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5"/>
        <c:spPr>
          <a:gradFill rotWithShape="1">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marker>
          <c:symbol val="none"/>
        </c:marker>
        <c:dLbl>
          <c:idx val="0"/>
          <c:numFmt formatCode="0%" sourceLinked="0"/>
          <c:spPr>
            <a:solidFill>
              <a:schemeClr val="tx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6"/>
        <c:spPr>
          <a:gradFill rotWithShape="1">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7"/>
        <c:spPr>
          <a:gradFill rotWithShape="1">
            <a:gsLst>
              <a:gs pos="0">
                <a:schemeClr val="accent4">
                  <a:shade val="15000"/>
                  <a:satMod val="180000"/>
                </a:schemeClr>
              </a:gs>
              <a:gs pos="50000">
                <a:schemeClr val="accent4">
                  <a:shade val="45000"/>
                  <a:satMod val="170000"/>
                </a:schemeClr>
              </a:gs>
              <a:gs pos="70000">
                <a:schemeClr val="accent4">
                  <a:tint val="99000"/>
                  <a:shade val="65000"/>
                  <a:satMod val="155000"/>
                </a:schemeClr>
              </a:gs>
              <a:gs pos="100000">
                <a:schemeClr val="accent4">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8"/>
        <c:spPr>
          <a:gradFill rotWithShape="1">
            <a:gsLst>
              <a:gs pos="0">
                <a:schemeClr val="accent6">
                  <a:shade val="15000"/>
                  <a:satMod val="180000"/>
                </a:schemeClr>
              </a:gs>
              <a:gs pos="50000">
                <a:schemeClr val="accent6">
                  <a:shade val="45000"/>
                  <a:satMod val="170000"/>
                </a:schemeClr>
              </a:gs>
              <a:gs pos="70000">
                <a:schemeClr val="accent6">
                  <a:tint val="99000"/>
                  <a:shade val="65000"/>
                  <a:satMod val="155000"/>
                </a:schemeClr>
              </a:gs>
              <a:gs pos="100000">
                <a:schemeClr val="accent6">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9"/>
        <c:spPr>
          <a:gradFill rotWithShape="1">
            <a:gsLst>
              <a:gs pos="0">
                <a:schemeClr val="accent2">
                  <a:lumMod val="60000"/>
                  <a:shade val="15000"/>
                  <a:satMod val="180000"/>
                </a:schemeClr>
              </a:gs>
              <a:gs pos="50000">
                <a:schemeClr val="accent2">
                  <a:lumMod val="60000"/>
                  <a:shade val="45000"/>
                  <a:satMod val="170000"/>
                </a:schemeClr>
              </a:gs>
              <a:gs pos="70000">
                <a:schemeClr val="accent2">
                  <a:lumMod val="60000"/>
                  <a:tint val="99000"/>
                  <a:shade val="65000"/>
                  <a:satMod val="155000"/>
                </a:schemeClr>
              </a:gs>
              <a:gs pos="100000">
                <a:schemeClr val="accent2">
                  <a:lumMod val="6000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10"/>
        <c:spPr>
          <a:gradFill rotWithShape="1">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marker>
          <c:symbol val="none"/>
        </c:marker>
        <c:dLbl>
          <c:idx val="0"/>
          <c:numFmt formatCode="0%" sourceLinked="0"/>
          <c:spPr>
            <a:solidFill>
              <a:schemeClr val="tx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1"/>
        <c:spPr>
          <a:gradFill rotWithShape="1">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12"/>
        <c:spPr>
          <a:gradFill rotWithShape="1">
            <a:gsLst>
              <a:gs pos="0">
                <a:schemeClr val="accent4">
                  <a:shade val="15000"/>
                  <a:satMod val="180000"/>
                </a:schemeClr>
              </a:gs>
              <a:gs pos="50000">
                <a:schemeClr val="accent4">
                  <a:shade val="45000"/>
                  <a:satMod val="170000"/>
                </a:schemeClr>
              </a:gs>
              <a:gs pos="70000">
                <a:schemeClr val="accent4">
                  <a:tint val="99000"/>
                  <a:shade val="65000"/>
                  <a:satMod val="155000"/>
                </a:schemeClr>
              </a:gs>
              <a:gs pos="100000">
                <a:schemeClr val="accent4">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13"/>
        <c:spPr>
          <a:gradFill rotWithShape="1">
            <a:gsLst>
              <a:gs pos="0">
                <a:schemeClr val="accent6">
                  <a:shade val="15000"/>
                  <a:satMod val="180000"/>
                </a:schemeClr>
              </a:gs>
              <a:gs pos="50000">
                <a:schemeClr val="accent6">
                  <a:shade val="45000"/>
                  <a:satMod val="170000"/>
                </a:schemeClr>
              </a:gs>
              <a:gs pos="70000">
                <a:schemeClr val="accent6">
                  <a:tint val="99000"/>
                  <a:shade val="65000"/>
                  <a:satMod val="155000"/>
                </a:schemeClr>
              </a:gs>
              <a:gs pos="100000">
                <a:schemeClr val="accent6">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14"/>
        <c:spPr>
          <a:gradFill rotWithShape="1">
            <a:gsLst>
              <a:gs pos="0">
                <a:schemeClr val="accent2">
                  <a:lumMod val="60000"/>
                  <a:shade val="15000"/>
                  <a:satMod val="180000"/>
                </a:schemeClr>
              </a:gs>
              <a:gs pos="50000">
                <a:schemeClr val="accent2">
                  <a:lumMod val="60000"/>
                  <a:shade val="45000"/>
                  <a:satMod val="170000"/>
                </a:schemeClr>
              </a:gs>
              <a:gs pos="70000">
                <a:schemeClr val="accent2">
                  <a:lumMod val="60000"/>
                  <a:tint val="99000"/>
                  <a:shade val="65000"/>
                  <a:satMod val="155000"/>
                </a:schemeClr>
              </a:gs>
              <a:gs pos="100000">
                <a:schemeClr val="accent2">
                  <a:lumMod val="6000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15"/>
        <c:spPr>
          <a:gradFill rotWithShape="1">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marker>
          <c:symbol val="none"/>
        </c:marker>
        <c:dLbl>
          <c:idx val="0"/>
          <c:numFmt formatCode="0%" sourceLinked="0"/>
          <c:spPr>
            <a:solidFill>
              <a:schemeClr val="tx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6"/>
        <c:spPr>
          <a:gradFill rotWithShape="1">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17"/>
        <c:spPr>
          <a:gradFill rotWithShape="1">
            <a:gsLst>
              <a:gs pos="0">
                <a:schemeClr val="accent4">
                  <a:shade val="15000"/>
                  <a:satMod val="180000"/>
                </a:schemeClr>
              </a:gs>
              <a:gs pos="50000">
                <a:schemeClr val="accent4">
                  <a:shade val="45000"/>
                  <a:satMod val="170000"/>
                </a:schemeClr>
              </a:gs>
              <a:gs pos="70000">
                <a:schemeClr val="accent4">
                  <a:tint val="99000"/>
                  <a:shade val="65000"/>
                  <a:satMod val="155000"/>
                </a:schemeClr>
              </a:gs>
              <a:gs pos="100000">
                <a:schemeClr val="accent4">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18"/>
        <c:spPr>
          <a:gradFill rotWithShape="1">
            <a:gsLst>
              <a:gs pos="0">
                <a:schemeClr val="accent6">
                  <a:shade val="15000"/>
                  <a:satMod val="180000"/>
                </a:schemeClr>
              </a:gs>
              <a:gs pos="50000">
                <a:schemeClr val="accent6">
                  <a:shade val="45000"/>
                  <a:satMod val="170000"/>
                </a:schemeClr>
              </a:gs>
              <a:gs pos="70000">
                <a:schemeClr val="accent6">
                  <a:tint val="99000"/>
                  <a:shade val="65000"/>
                  <a:satMod val="155000"/>
                </a:schemeClr>
              </a:gs>
              <a:gs pos="100000">
                <a:schemeClr val="accent6">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19"/>
        <c:spPr>
          <a:gradFill rotWithShape="1">
            <a:gsLst>
              <a:gs pos="0">
                <a:schemeClr val="accent2">
                  <a:lumMod val="60000"/>
                  <a:shade val="15000"/>
                  <a:satMod val="180000"/>
                </a:schemeClr>
              </a:gs>
              <a:gs pos="50000">
                <a:schemeClr val="accent2">
                  <a:lumMod val="60000"/>
                  <a:shade val="45000"/>
                  <a:satMod val="170000"/>
                </a:schemeClr>
              </a:gs>
              <a:gs pos="70000">
                <a:schemeClr val="accent2">
                  <a:lumMod val="60000"/>
                  <a:tint val="99000"/>
                  <a:shade val="65000"/>
                  <a:satMod val="155000"/>
                </a:schemeClr>
              </a:gs>
              <a:gs pos="100000">
                <a:schemeClr val="accent2">
                  <a:lumMod val="6000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20"/>
        <c:spPr>
          <a:gradFill rotWithShape="1">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marker>
          <c:symbol val="none"/>
        </c:marker>
        <c:dLbl>
          <c:idx val="0"/>
          <c:numFmt formatCode="0%" sourceLinked="0"/>
          <c:spPr>
            <a:solidFill>
              <a:schemeClr val="tx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21"/>
        <c:spPr>
          <a:gradFill rotWithShape="1">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22"/>
        <c:spPr>
          <a:gradFill rotWithShape="1">
            <a:gsLst>
              <a:gs pos="0">
                <a:schemeClr val="accent4">
                  <a:shade val="15000"/>
                  <a:satMod val="180000"/>
                </a:schemeClr>
              </a:gs>
              <a:gs pos="50000">
                <a:schemeClr val="accent4">
                  <a:shade val="45000"/>
                  <a:satMod val="170000"/>
                </a:schemeClr>
              </a:gs>
              <a:gs pos="70000">
                <a:schemeClr val="accent4">
                  <a:tint val="99000"/>
                  <a:shade val="65000"/>
                  <a:satMod val="155000"/>
                </a:schemeClr>
              </a:gs>
              <a:gs pos="100000">
                <a:schemeClr val="accent4">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23"/>
        <c:spPr>
          <a:gradFill rotWithShape="1">
            <a:gsLst>
              <a:gs pos="0">
                <a:schemeClr val="accent6">
                  <a:shade val="15000"/>
                  <a:satMod val="180000"/>
                </a:schemeClr>
              </a:gs>
              <a:gs pos="50000">
                <a:schemeClr val="accent6">
                  <a:shade val="45000"/>
                  <a:satMod val="170000"/>
                </a:schemeClr>
              </a:gs>
              <a:gs pos="70000">
                <a:schemeClr val="accent6">
                  <a:tint val="99000"/>
                  <a:shade val="65000"/>
                  <a:satMod val="155000"/>
                </a:schemeClr>
              </a:gs>
              <a:gs pos="100000">
                <a:schemeClr val="accent6">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24"/>
        <c:spPr>
          <a:gradFill rotWithShape="1">
            <a:gsLst>
              <a:gs pos="0">
                <a:schemeClr val="accent2">
                  <a:lumMod val="60000"/>
                  <a:shade val="15000"/>
                  <a:satMod val="180000"/>
                </a:schemeClr>
              </a:gs>
              <a:gs pos="50000">
                <a:schemeClr val="accent2">
                  <a:lumMod val="60000"/>
                  <a:shade val="45000"/>
                  <a:satMod val="170000"/>
                </a:schemeClr>
              </a:gs>
              <a:gs pos="70000">
                <a:schemeClr val="accent2">
                  <a:lumMod val="60000"/>
                  <a:tint val="99000"/>
                  <a:shade val="65000"/>
                  <a:satMod val="155000"/>
                </a:schemeClr>
              </a:gs>
              <a:gs pos="100000">
                <a:schemeClr val="accent2">
                  <a:lumMod val="6000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25"/>
        <c:spPr>
          <a:gradFill rotWithShape="1">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marker>
          <c:symbol val="none"/>
        </c:marker>
        <c:dLbl>
          <c:idx val="0"/>
          <c:numFmt formatCode="0%" sourceLinked="0"/>
          <c:spPr>
            <a:solidFill>
              <a:schemeClr val="tx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26"/>
        <c:spPr>
          <a:gradFill rotWithShape="1">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27"/>
        <c:spPr>
          <a:gradFill rotWithShape="1">
            <a:gsLst>
              <a:gs pos="0">
                <a:schemeClr val="accent4">
                  <a:shade val="15000"/>
                  <a:satMod val="180000"/>
                </a:schemeClr>
              </a:gs>
              <a:gs pos="50000">
                <a:schemeClr val="accent4">
                  <a:shade val="45000"/>
                  <a:satMod val="170000"/>
                </a:schemeClr>
              </a:gs>
              <a:gs pos="70000">
                <a:schemeClr val="accent4">
                  <a:tint val="99000"/>
                  <a:shade val="65000"/>
                  <a:satMod val="155000"/>
                </a:schemeClr>
              </a:gs>
              <a:gs pos="100000">
                <a:schemeClr val="accent4">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28"/>
        <c:spPr>
          <a:gradFill rotWithShape="1">
            <a:gsLst>
              <a:gs pos="0">
                <a:schemeClr val="accent6">
                  <a:shade val="15000"/>
                  <a:satMod val="180000"/>
                </a:schemeClr>
              </a:gs>
              <a:gs pos="50000">
                <a:schemeClr val="accent6">
                  <a:shade val="45000"/>
                  <a:satMod val="170000"/>
                </a:schemeClr>
              </a:gs>
              <a:gs pos="70000">
                <a:schemeClr val="accent6">
                  <a:tint val="99000"/>
                  <a:shade val="65000"/>
                  <a:satMod val="155000"/>
                </a:schemeClr>
              </a:gs>
              <a:gs pos="100000">
                <a:schemeClr val="accent6">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
        <c:idx val="29"/>
        <c:spPr>
          <a:gradFill rotWithShape="1">
            <a:gsLst>
              <a:gs pos="0">
                <a:schemeClr val="accent2">
                  <a:lumMod val="60000"/>
                  <a:shade val="15000"/>
                  <a:satMod val="180000"/>
                </a:schemeClr>
              </a:gs>
              <a:gs pos="50000">
                <a:schemeClr val="accent2">
                  <a:lumMod val="60000"/>
                  <a:shade val="45000"/>
                  <a:satMod val="170000"/>
                </a:schemeClr>
              </a:gs>
              <a:gs pos="70000">
                <a:schemeClr val="accent2">
                  <a:lumMod val="60000"/>
                  <a:tint val="99000"/>
                  <a:shade val="65000"/>
                  <a:satMod val="155000"/>
                </a:schemeClr>
              </a:gs>
              <a:gs pos="100000">
                <a:schemeClr val="accent2">
                  <a:lumMod val="6000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pivotFmt>
    </c:pivotFmts>
    <c:plotArea>
      <c:layout/>
      <c:pieChart>
        <c:varyColors val="1"/>
        <c:ser>
          <c:idx val="0"/>
          <c:order val="0"/>
          <c:tx>
            <c:strRef>
              <c:f>'Income Class Chart'!$B$3</c:f>
              <c:strCache>
                <c:ptCount val="1"/>
                <c:pt idx="0">
                  <c:v>Total</c:v>
                </c:pt>
              </c:strCache>
            </c:strRef>
          </c:tx>
          <c:dPt>
            <c:idx val="0"/>
            <c:bubble3D val="0"/>
            <c:spPr>
              <a:gradFill rotWithShape="1">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extLst>
              <c:ext xmlns:c16="http://schemas.microsoft.com/office/drawing/2014/chart" uri="{C3380CC4-5D6E-409C-BE32-E72D297353CC}">
                <c16:uniqueId val="{00000001-9C35-4CE4-A948-84AD097D6C84}"/>
              </c:ext>
            </c:extLst>
          </c:dPt>
          <c:dPt>
            <c:idx val="1"/>
            <c:bubble3D val="0"/>
            <c:spPr>
              <a:gradFill rotWithShape="1">
                <a:gsLst>
                  <a:gs pos="0">
                    <a:schemeClr val="accent4">
                      <a:shade val="15000"/>
                      <a:satMod val="180000"/>
                    </a:schemeClr>
                  </a:gs>
                  <a:gs pos="50000">
                    <a:schemeClr val="accent4">
                      <a:shade val="45000"/>
                      <a:satMod val="170000"/>
                    </a:schemeClr>
                  </a:gs>
                  <a:gs pos="70000">
                    <a:schemeClr val="accent4">
                      <a:tint val="99000"/>
                      <a:shade val="65000"/>
                      <a:satMod val="155000"/>
                    </a:schemeClr>
                  </a:gs>
                  <a:gs pos="100000">
                    <a:schemeClr val="accent4">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extLst>
              <c:ext xmlns:c16="http://schemas.microsoft.com/office/drawing/2014/chart" uri="{C3380CC4-5D6E-409C-BE32-E72D297353CC}">
                <c16:uniqueId val="{00000003-9C35-4CE4-A948-84AD097D6C84}"/>
              </c:ext>
            </c:extLst>
          </c:dPt>
          <c:dPt>
            <c:idx val="2"/>
            <c:bubble3D val="0"/>
            <c:spPr>
              <a:gradFill rotWithShape="1">
                <a:gsLst>
                  <a:gs pos="0">
                    <a:schemeClr val="accent6">
                      <a:shade val="15000"/>
                      <a:satMod val="180000"/>
                    </a:schemeClr>
                  </a:gs>
                  <a:gs pos="50000">
                    <a:schemeClr val="accent6">
                      <a:shade val="45000"/>
                      <a:satMod val="170000"/>
                    </a:schemeClr>
                  </a:gs>
                  <a:gs pos="70000">
                    <a:schemeClr val="accent6">
                      <a:tint val="99000"/>
                      <a:shade val="65000"/>
                      <a:satMod val="155000"/>
                    </a:schemeClr>
                  </a:gs>
                  <a:gs pos="100000">
                    <a:schemeClr val="accent6">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extLst>
              <c:ext xmlns:c16="http://schemas.microsoft.com/office/drawing/2014/chart" uri="{C3380CC4-5D6E-409C-BE32-E72D297353CC}">
                <c16:uniqueId val="{00000005-9C35-4CE4-A948-84AD097D6C84}"/>
              </c:ext>
            </c:extLst>
          </c:dPt>
          <c:dPt>
            <c:idx val="3"/>
            <c:bubble3D val="0"/>
            <c:spPr>
              <a:gradFill rotWithShape="1">
                <a:gsLst>
                  <a:gs pos="0">
                    <a:schemeClr val="accent2">
                      <a:lumMod val="60000"/>
                      <a:shade val="15000"/>
                      <a:satMod val="180000"/>
                    </a:schemeClr>
                  </a:gs>
                  <a:gs pos="50000">
                    <a:schemeClr val="accent2">
                      <a:lumMod val="60000"/>
                      <a:shade val="45000"/>
                      <a:satMod val="170000"/>
                    </a:schemeClr>
                  </a:gs>
                  <a:gs pos="70000">
                    <a:schemeClr val="accent2">
                      <a:lumMod val="60000"/>
                      <a:tint val="99000"/>
                      <a:shade val="65000"/>
                      <a:satMod val="155000"/>
                    </a:schemeClr>
                  </a:gs>
                  <a:gs pos="100000">
                    <a:schemeClr val="accent2">
                      <a:lumMod val="6000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extLst>
              <c:ext xmlns:c16="http://schemas.microsoft.com/office/drawing/2014/chart" uri="{C3380CC4-5D6E-409C-BE32-E72D297353CC}">
                <c16:uniqueId val="{00000007-9C35-4CE4-A948-84AD097D6C84}"/>
              </c:ext>
            </c:extLst>
          </c:dPt>
          <c:dLbls>
            <c:numFmt formatCode="0%" sourceLinked="0"/>
            <c:spPr>
              <a:solidFill>
                <a:schemeClr val="tx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'Income Class Chart'!$A$4:$A$8</c:f>
              <c:strCache>
                <c:ptCount val="4"/>
                <c:pt idx="0">
                  <c:v>Lower middle Class</c:v>
                </c:pt>
                <c:pt idx="1">
                  <c:v>Middle Class</c:v>
                </c:pt>
                <c:pt idx="2">
                  <c:v>Upper Class</c:v>
                </c:pt>
                <c:pt idx="3">
                  <c:v>Upper Middle Class</c:v>
                </c:pt>
              </c:strCache>
            </c:strRef>
          </c:cat>
          <c:val>
            <c:numRef>
              <c:f>'Income Class Chart'!$B$4:$B$8</c:f>
              <c:numCache>
                <c:formatCode>General</c:formatCode>
                <c:ptCount val="4"/>
                <c:pt idx="0">
                  <c:v>51570329</c:v>
                </c:pt>
                <c:pt idx="1">
                  <c:v>129063865</c:v>
                </c:pt>
                <c:pt idx="2">
                  <c:v>14882291</c:v>
                </c:pt>
                <c:pt idx="3">
                  <c:v>29426148</c:v>
                </c:pt>
              </c:numCache>
            </c:numRef>
          </c:val>
          <c:extLst>
            <c:ext xmlns:c16="http://schemas.microsoft.com/office/drawing/2014/chart" uri="{C3380CC4-5D6E-409C-BE32-E72D297353CC}">
              <c16:uniqueId val="{00000008-9C35-4CE4-A948-84AD097D6C84}"/>
            </c:ext>
          </c:extLst>
        </c:ser>
        <c:dLbls>
          <c:dLblPos val="bestFit"/>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[SQL PROJECT (4) (version 1).xlsb]Sheet14!PivotTable27</c:name>
    <c:fmtId val="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BMW</a:t>
            </a:r>
            <a:r>
              <a:rPr lang="en-IN" baseline="0"/>
              <a:t> </a:t>
            </a:r>
            <a:r>
              <a:rPr lang="en-IN"/>
              <a:t>PRICE</a:t>
            </a:r>
            <a:r>
              <a:rPr lang="en-IN" baseline="0"/>
              <a:t> HIKE</a:t>
            </a:r>
          </a:p>
          <a:p>
            <a:pPr>
              <a:defRPr/>
            </a:pP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hade val="15000"/>
                  <a:satMod val="180000"/>
                </a:schemeClr>
              </a:gs>
              <a:gs pos="50000">
                <a:schemeClr val="accent1">
                  <a:shade val="45000"/>
                  <a:satMod val="170000"/>
                </a:schemeClr>
              </a:gs>
              <a:gs pos="70000">
                <a:schemeClr val="accent1">
                  <a:tint val="99000"/>
                  <a:shade val="65000"/>
                  <a:satMod val="155000"/>
                </a:schemeClr>
              </a:gs>
              <a:gs pos="100000">
                <a:schemeClr val="accent1">
                  <a:tint val="95500"/>
                  <a:shade val="100000"/>
                  <a:satMod val="155000"/>
                </a:schemeClr>
              </a:gs>
            </a:gsLst>
            <a:lin ang="16200000" scaled="0"/>
          </a:gradFill>
          <a:ln w="34925" cap="rnd">
            <a:solidFill>
              <a:schemeClr val="accent1"/>
            </a:solidFill>
            <a:round/>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hade val="15000"/>
                  <a:satMod val="180000"/>
                </a:schemeClr>
              </a:gs>
              <a:gs pos="50000">
                <a:schemeClr val="accent1">
                  <a:shade val="45000"/>
                  <a:satMod val="170000"/>
                </a:schemeClr>
              </a:gs>
              <a:gs pos="70000">
                <a:schemeClr val="accent1">
                  <a:tint val="99000"/>
                  <a:shade val="65000"/>
                  <a:satMod val="155000"/>
                </a:schemeClr>
              </a:gs>
              <a:gs pos="100000">
                <a:schemeClr val="accent1">
                  <a:tint val="95500"/>
                  <a:shade val="100000"/>
                  <a:satMod val="155000"/>
                </a:schemeClr>
              </a:gs>
            </a:gsLst>
            <a:lin ang="16200000" scaled="0"/>
          </a:gradFill>
          <a:ln w="34925" cap="rnd">
            <a:solidFill>
              <a:schemeClr val="accent1"/>
            </a:solidFill>
            <a:round/>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hade val="15000"/>
                  <a:satMod val="180000"/>
                </a:schemeClr>
              </a:gs>
              <a:gs pos="50000">
                <a:schemeClr val="accent1">
                  <a:shade val="45000"/>
                  <a:satMod val="170000"/>
                </a:schemeClr>
              </a:gs>
              <a:gs pos="70000">
                <a:schemeClr val="accent1">
                  <a:tint val="99000"/>
                  <a:shade val="65000"/>
                  <a:satMod val="155000"/>
                </a:schemeClr>
              </a:gs>
              <a:gs pos="100000">
                <a:schemeClr val="accent1">
                  <a:tint val="95500"/>
                  <a:shade val="100000"/>
                  <a:satMod val="155000"/>
                </a:schemeClr>
              </a:gs>
            </a:gsLst>
            <a:lin ang="16200000" scaled="0"/>
          </a:gradFill>
          <a:ln w="34925" cap="rnd">
            <a:solidFill>
              <a:schemeClr val="accent1"/>
            </a:solidFill>
            <a:round/>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hade val="15000"/>
                  <a:satMod val="180000"/>
                </a:schemeClr>
              </a:gs>
              <a:gs pos="50000">
                <a:schemeClr val="accent1">
                  <a:shade val="45000"/>
                  <a:satMod val="170000"/>
                </a:schemeClr>
              </a:gs>
              <a:gs pos="70000">
                <a:schemeClr val="accent1">
                  <a:tint val="99000"/>
                  <a:shade val="65000"/>
                  <a:satMod val="155000"/>
                </a:schemeClr>
              </a:gs>
              <a:gs pos="100000">
                <a:schemeClr val="accent1">
                  <a:tint val="95500"/>
                  <a:shade val="100000"/>
                  <a:satMod val="155000"/>
                </a:schemeClr>
              </a:gs>
            </a:gsLst>
            <a:lin ang="16200000" scaled="0"/>
          </a:gradFill>
          <a:ln w="34925" cap="rnd">
            <a:solidFill>
              <a:schemeClr val="accent1"/>
            </a:solidFill>
            <a:round/>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hade val="15000"/>
                  <a:satMod val="180000"/>
                </a:schemeClr>
              </a:gs>
              <a:gs pos="50000">
                <a:schemeClr val="accent1">
                  <a:shade val="45000"/>
                  <a:satMod val="170000"/>
                </a:schemeClr>
              </a:gs>
              <a:gs pos="70000">
                <a:schemeClr val="accent1">
                  <a:tint val="99000"/>
                  <a:shade val="65000"/>
                  <a:satMod val="155000"/>
                </a:schemeClr>
              </a:gs>
              <a:gs pos="100000">
                <a:schemeClr val="accent1">
                  <a:tint val="95500"/>
                  <a:shade val="100000"/>
                  <a:satMod val="155000"/>
                </a:schemeClr>
              </a:gs>
            </a:gsLst>
            <a:lin ang="16200000" scaled="0"/>
          </a:gradFill>
          <a:ln w="34925" cap="rnd">
            <a:solidFill>
              <a:schemeClr val="accent1"/>
            </a:solidFill>
            <a:round/>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hade val="15000"/>
                  <a:satMod val="180000"/>
                </a:schemeClr>
              </a:gs>
              <a:gs pos="50000">
                <a:schemeClr val="accent1">
                  <a:shade val="45000"/>
                  <a:satMod val="170000"/>
                </a:schemeClr>
              </a:gs>
              <a:gs pos="70000">
                <a:schemeClr val="accent1">
                  <a:tint val="99000"/>
                  <a:shade val="65000"/>
                  <a:satMod val="155000"/>
                </a:schemeClr>
              </a:gs>
              <a:gs pos="100000">
                <a:schemeClr val="accent1">
                  <a:tint val="95500"/>
                  <a:shade val="100000"/>
                  <a:satMod val="155000"/>
                </a:schemeClr>
              </a:gs>
            </a:gsLst>
            <a:lin ang="16200000" scaled="0"/>
          </a:gradFill>
          <a:ln w="34925" cap="rnd">
            <a:solidFill>
              <a:schemeClr val="accent1"/>
            </a:solidFill>
            <a:round/>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hade val="15000"/>
                  <a:satMod val="180000"/>
                </a:schemeClr>
              </a:gs>
              <a:gs pos="50000">
                <a:schemeClr val="accent1">
                  <a:shade val="45000"/>
                  <a:satMod val="170000"/>
                </a:schemeClr>
              </a:gs>
              <a:gs pos="70000">
                <a:schemeClr val="accent1">
                  <a:tint val="99000"/>
                  <a:shade val="65000"/>
                  <a:satMod val="155000"/>
                </a:schemeClr>
              </a:gs>
              <a:gs pos="100000">
                <a:schemeClr val="accent1">
                  <a:tint val="95500"/>
                  <a:shade val="100000"/>
                  <a:satMod val="155000"/>
                </a:schemeClr>
              </a:gs>
            </a:gsLst>
            <a:lin ang="16200000" scaled="0"/>
          </a:gradFill>
          <a:ln w="34925" cap="rnd">
            <a:solidFill>
              <a:schemeClr val="accent1"/>
            </a:solidFill>
            <a:round/>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hade val="15000"/>
                  <a:satMod val="180000"/>
                </a:schemeClr>
              </a:gs>
              <a:gs pos="50000">
                <a:schemeClr val="accent1">
                  <a:shade val="45000"/>
                  <a:satMod val="170000"/>
                </a:schemeClr>
              </a:gs>
              <a:gs pos="70000">
                <a:schemeClr val="accent1">
                  <a:tint val="99000"/>
                  <a:shade val="65000"/>
                  <a:satMod val="155000"/>
                </a:schemeClr>
              </a:gs>
              <a:gs pos="100000">
                <a:schemeClr val="accent1">
                  <a:tint val="95500"/>
                  <a:shade val="100000"/>
                  <a:satMod val="155000"/>
                </a:schemeClr>
              </a:gs>
            </a:gsLst>
            <a:lin ang="16200000" scaled="0"/>
          </a:gradFill>
          <a:ln w="34925" cap="rnd">
            <a:solidFill>
              <a:schemeClr val="accent1"/>
            </a:solidFill>
            <a:round/>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hade val="15000"/>
                  <a:satMod val="180000"/>
                </a:schemeClr>
              </a:gs>
              <a:gs pos="50000">
                <a:schemeClr val="accent1">
                  <a:shade val="45000"/>
                  <a:satMod val="170000"/>
                </a:schemeClr>
              </a:gs>
              <a:gs pos="70000">
                <a:schemeClr val="accent1">
                  <a:tint val="99000"/>
                  <a:shade val="65000"/>
                  <a:satMod val="155000"/>
                </a:schemeClr>
              </a:gs>
              <a:gs pos="100000">
                <a:schemeClr val="accent1">
                  <a:tint val="95500"/>
                  <a:shade val="100000"/>
                  <a:satMod val="155000"/>
                </a:schemeClr>
              </a:gs>
            </a:gsLst>
            <a:lin ang="16200000" scaled="0"/>
          </a:gradFill>
          <a:ln w="34925" cap="rnd">
            <a:solidFill>
              <a:schemeClr val="accent1"/>
            </a:solidFill>
            <a:round/>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hade val="15000"/>
                  <a:satMod val="180000"/>
                </a:schemeClr>
              </a:gs>
              <a:gs pos="50000">
                <a:schemeClr val="accent1">
                  <a:shade val="45000"/>
                  <a:satMod val="170000"/>
                </a:schemeClr>
              </a:gs>
              <a:gs pos="70000">
                <a:schemeClr val="accent1">
                  <a:tint val="99000"/>
                  <a:shade val="65000"/>
                  <a:satMod val="155000"/>
                </a:schemeClr>
              </a:gs>
              <a:gs pos="100000">
                <a:schemeClr val="accent1">
                  <a:tint val="95500"/>
                  <a:shade val="100000"/>
                  <a:satMod val="155000"/>
                </a:schemeClr>
              </a:gs>
            </a:gsLst>
            <a:lin ang="16200000" scaled="0"/>
          </a:gradFill>
          <a:ln w="34925" cap="rnd">
            <a:solidFill>
              <a:schemeClr val="accent1"/>
            </a:solidFill>
            <a:round/>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hade val="15000"/>
                  <a:satMod val="180000"/>
                </a:schemeClr>
              </a:gs>
              <a:gs pos="50000">
                <a:schemeClr val="accent1">
                  <a:shade val="45000"/>
                  <a:satMod val="170000"/>
                </a:schemeClr>
              </a:gs>
              <a:gs pos="70000">
                <a:schemeClr val="accent1">
                  <a:tint val="99000"/>
                  <a:shade val="65000"/>
                  <a:satMod val="155000"/>
                </a:schemeClr>
              </a:gs>
              <a:gs pos="100000">
                <a:schemeClr val="accent1">
                  <a:tint val="95500"/>
                  <a:shade val="100000"/>
                  <a:satMod val="155000"/>
                </a:schemeClr>
              </a:gs>
            </a:gsLst>
            <a:lin ang="16200000" scaled="0"/>
          </a:gradFill>
          <a:ln w="34925" cap="rnd">
            <a:solidFill>
              <a:schemeClr val="accent1"/>
            </a:solidFill>
            <a:round/>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hade val="15000"/>
                  <a:satMod val="180000"/>
                </a:schemeClr>
              </a:gs>
              <a:gs pos="50000">
                <a:schemeClr val="accent1">
                  <a:shade val="45000"/>
                  <a:satMod val="170000"/>
                </a:schemeClr>
              </a:gs>
              <a:gs pos="70000">
                <a:schemeClr val="accent1">
                  <a:tint val="99000"/>
                  <a:shade val="65000"/>
                  <a:satMod val="155000"/>
                </a:schemeClr>
              </a:gs>
              <a:gs pos="100000">
                <a:schemeClr val="accent1">
                  <a:tint val="95500"/>
                  <a:shade val="100000"/>
                  <a:satMod val="155000"/>
                </a:schemeClr>
              </a:gs>
            </a:gsLst>
            <a:lin ang="16200000" scaled="0"/>
          </a:gradFill>
          <a:ln w="34925" cap="rnd">
            <a:solidFill>
              <a:schemeClr val="accent1"/>
            </a:solidFill>
            <a:round/>
          </a:ln>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rgbClr r="0" g="0" b="0">
                <a:satMod val="30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63500" dist="38100" dir="5400000" rotWithShape="0">
              <a:srgbClr val="000000">
                <a:alpha val="45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63500" dist="38100" dir="5400000" rotWithShape="0">
              <a:srgbClr val="000000">
                <a:alpha val="45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63500" dist="38100" dir="5400000" rotWithShape="0">
              <a:srgbClr val="000000">
                <a:alpha val="45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63500" dist="38100" dir="5400000" rotWithShape="0">
              <a:srgbClr val="000000">
                <a:alpha val="45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2897814849040279E-2"/>
          <c:y val="0.19421353644491213"/>
          <c:w val="0.83909383753124067"/>
          <c:h val="0.72950103157702861"/>
        </c:manualLayout>
      </c:layout>
      <c:lineChart>
        <c:grouping val="standard"/>
        <c:varyColors val="0"/>
        <c:ser>
          <c:idx val="0"/>
          <c:order val="0"/>
          <c:tx>
            <c:strRef>
              <c:f>Sheet14!$B$3:$B$4</c:f>
              <c:strCache>
                <c:ptCount val="1"/>
                <c:pt idx="0">
                  <c:v>1</c:v>
                </c:pt>
              </c:strCache>
            </c:strRef>
          </c:tx>
          <c:spPr>
            <a:ln w="34925" cap="rnd">
              <a:solidFill>
                <a:schemeClr val="accent1"/>
              </a:solidFill>
              <a:round/>
            </a:ln>
            <a:effectLst>
              <a:outerShdw blurRad="63500" dist="38100" dir="5400000" rotWithShape="0">
                <a:srgbClr val="000000">
                  <a:alpha val="45000"/>
                </a:srgbClr>
              </a:outerShdw>
            </a:effectLst>
          </c:spPr>
          <c:marker>
            <c:symbol val="none"/>
          </c:marker>
          <c:cat>
            <c:strRef>
              <c:f>Sheet14!$A$5:$A$27</c:f>
              <c:strCache>
                <c:ptCount val="22"/>
                <c:pt idx="0">
                  <c:v>1996</c:v>
                </c:pt>
                <c:pt idx="1">
                  <c:v>1999</c:v>
                </c:pt>
                <c:pt idx="2">
                  <c:v>2000</c:v>
                </c:pt>
                <c:pt idx="3">
                  <c:v>2001</c:v>
                </c:pt>
                <c:pt idx="4">
                  <c:v>2002</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pt idx="18">
                  <c:v>2017</c:v>
                </c:pt>
                <c:pt idx="19">
                  <c:v>2018</c:v>
                </c:pt>
                <c:pt idx="20">
                  <c:v>2019</c:v>
                </c:pt>
                <c:pt idx="21">
                  <c:v>2020</c:v>
                </c:pt>
              </c:strCache>
            </c:strRef>
          </c:cat>
          <c:val>
            <c:numRef>
              <c:f>Sheet14!$B$5:$B$27</c:f>
              <c:numCache>
                <c:formatCode>General</c:formatCode>
                <c:ptCount val="22"/>
                <c:pt idx="16">
                  <c:v>110196</c:v>
                </c:pt>
                <c:pt idx="17">
                  <c:v>140195</c:v>
                </c:pt>
                <c:pt idx="18">
                  <c:v>71700</c:v>
                </c:pt>
                <c:pt idx="20">
                  <c:v>1391923</c:v>
                </c:pt>
                <c:pt idx="21">
                  <c:v>289767</c:v>
                </c:pt>
              </c:numCache>
            </c:numRef>
          </c:val>
          <c:smooth val="0"/>
          <c:extLst>
            <c:ext xmlns:c16="http://schemas.microsoft.com/office/drawing/2014/chart" uri="{C3380CC4-5D6E-409C-BE32-E72D297353CC}">
              <c16:uniqueId val="{00000000-96D2-4C37-BFE1-B4A40242D65B}"/>
            </c:ext>
          </c:extLst>
        </c:ser>
        <c:ser>
          <c:idx val="1"/>
          <c:order val="1"/>
          <c:tx>
            <c:strRef>
              <c:f>Sheet14!$C$3:$C$4</c:f>
              <c:strCache>
                <c:ptCount val="1"/>
                <c:pt idx="0">
                  <c:v>2</c:v>
                </c:pt>
              </c:strCache>
            </c:strRef>
          </c:tx>
          <c:spPr>
            <a:ln w="34925" cap="rnd">
              <a:solidFill>
                <a:schemeClr val="accent2"/>
              </a:solidFill>
              <a:round/>
            </a:ln>
            <a:effectLst>
              <a:outerShdw blurRad="63500" dist="38100" dir="5400000" rotWithShape="0">
                <a:srgbClr val="000000">
                  <a:alpha val="45000"/>
                </a:srgbClr>
              </a:outerShdw>
            </a:effectLst>
          </c:spPr>
          <c:marker>
            <c:symbol val="none"/>
          </c:marker>
          <c:cat>
            <c:strRef>
              <c:f>Sheet14!$A$5:$A$27</c:f>
              <c:strCache>
                <c:ptCount val="22"/>
                <c:pt idx="0">
                  <c:v>1996</c:v>
                </c:pt>
                <c:pt idx="1">
                  <c:v>1999</c:v>
                </c:pt>
                <c:pt idx="2">
                  <c:v>2000</c:v>
                </c:pt>
                <c:pt idx="3">
                  <c:v>2001</c:v>
                </c:pt>
                <c:pt idx="4">
                  <c:v>2002</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pt idx="18">
                  <c:v>2017</c:v>
                </c:pt>
                <c:pt idx="19">
                  <c:v>2018</c:v>
                </c:pt>
                <c:pt idx="20">
                  <c:v>2019</c:v>
                </c:pt>
                <c:pt idx="21">
                  <c:v>2020</c:v>
                </c:pt>
              </c:strCache>
            </c:strRef>
          </c:cat>
          <c:val>
            <c:numRef>
              <c:f>Sheet14!$C$5:$C$27</c:f>
              <c:numCache>
                <c:formatCode>General</c:formatCode>
                <c:ptCount val="22"/>
                <c:pt idx="15">
                  <c:v>19940</c:v>
                </c:pt>
                <c:pt idx="16">
                  <c:v>88127</c:v>
                </c:pt>
                <c:pt idx="17">
                  <c:v>59378</c:v>
                </c:pt>
                <c:pt idx="18">
                  <c:v>356157</c:v>
                </c:pt>
                <c:pt idx="19">
                  <c:v>555369</c:v>
                </c:pt>
                <c:pt idx="20">
                  <c:v>9071496</c:v>
                </c:pt>
                <c:pt idx="21">
                  <c:v>2370015</c:v>
                </c:pt>
              </c:numCache>
            </c:numRef>
          </c:val>
          <c:smooth val="0"/>
          <c:extLst>
            <c:ext xmlns:c16="http://schemas.microsoft.com/office/drawing/2014/chart" uri="{C3380CC4-5D6E-409C-BE32-E72D297353CC}">
              <c16:uniqueId val="{00000001-96D2-4C37-BFE1-B4A40242D65B}"/>
            </c:ext>
          </c:extLst>
        </c:ser>
        <c:ser>
          <c:idx val="2"/>
          <c:order val="2"/>
          <c:tx>
            <c:strRef>
              <c:f>Sheet14!$D$3:$D$4</c:f>
              <c:strCache>
                <c:ptCount val="1"/>
                <c:pt idx="0">
                  <c:v>3</c:v>
                </c:pt>
              </c:strCache>
            </c:strRef>
          </c:tx>
          <c:spPr>
            <a:ln w="34925" cap="rnd">
              <a:solidFill>
                <a:schemeClr val="accent3"/>
              </a:solidFill>
              <a:round/>
            </a:ln>
            <a:effectLst>
              <a:outerShdw blurRad="63500" dist="38100" dir="5400000" rotWithShape="0">
                <a:srgbClr val="000000">
                  <a:alpha val="45000"/>
                </a:srgbClr>
              </a:outerShdw>
            </a:effectLst>
          </c:spPr>
          <c:marker>
            <c:symbol val="none"/>
          </c:marker>
          <c:cat>
            <c:strRef>
              <c:f>Sheet14!$A$5:$A$27</c:f>
              <c:strCache>
                <c:ptCount val="22"/>
                <c:pt idx="0">
                  <c:v>1996</c:v>
                </c:pt>
                <c:pt idx="1">
                  <c:v>1999</c:v>
                </c:pt>
                <c:pt idx="2">
                  <c:v>2000</c:v>
                </c:pt>
                <c:pt idx="3">
                  <c:v>2001</c:v>
                </c:pt>
                <c:pt idx="4">
                  <c:v>2002</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pt idx="18">
                  <c:v>2017</c:v>
                </c:pt>
                <c:pt idx="19">
                  <c:v>2018</c:v>
                </c:pt>
                <c:pt idx="20">
                  <c:v>2019</c:v>
                </c:pt>
                <c:pt idx="21">
                  <c:v>2020</c:v>
                </c:pt>
              </c:strCache>
            </c:strRef>
          </c:cat>
          <c:val>
            <c:numRef>
              <c:f>Sheet14!$D$5:$D$27</c:f>
              <c:numCache>
                <c:formatCode>General</c:formatCode>
                <c:ptCount val="22"/>
                <c:pt idx="12">
                  <c:v>6999</c:v>
                </c:pt>
                <c:pt idx="13">
                  <c:v>13000</c:v>
                </c:pt>
                <c:pt idx="14">
                  <c:v>102866</c:v>
                </c:pt>
                <c:pt idx="15">
                  <c:v>239813</c:v>
                </c:pt>
                <c:pt idx="16">
                  <c:v>979871</c:v>
                </c:pt>
                <c:pt idx="17">
                  <c:v>2304877</c:v>
                </c:pt>
                <c:pt idx="18">
                  <c:v>3200277</c:v>
                </c:pt>
                <c:pt idx="19">
                  <c:v>2076361</c:v>
                </c:pt>
                <c:pt idx="20">
                  <c:v>6589370</c:v>
                </c:pt>
                <c:pt idx="21">
                  <c:v>1161020</c:v>
                </c:pt>
              </c:numCache>
            </c:numRef>
          </c:val>
          <c:smooth val="0"/>
          <c:extLst>
            <c:ext xmlns:c16="http://schemas.microsoft.com/office/drawing/2014/chart" uri="{C3380CC4-5D6E-409C-BE32-E72D297353CC}">
              <c16:uniqueId val="{00000002-96D2-4C37-BFE1-B4A40242D65B}"/>
            </c:ext>
          </c:extLst>
        </c:ser>
        <c:ser>
          <c:idx val="3"/>
          <c:order val="3"/>
          <c:tx>
            <c:strRef>
              <c:f>Sheet14!$E$3:$E$4</c:f>
              <c:strCache>
                <c:ptCount val="1"/>
                <c:pt idx="0">
                  <c:v>4</c:v>
                </c:pt>
              </c:strCache>
            </c:strRef>
          </c:tx>
          <c:spPr>
            <a:ln w="34925" cap="rnd">
              <a:solidFill>
                <a:schemeClr val="accent4"/>
              </a:solidFill>
              <a:round/>
            </a:ln>
            <a:effectLst>
              <a:outerShdw blurRad="63500" dist="38100" dir="5400000" rotWithShape="0">
                <a:srgbClr val="000000">
                  <a:alpha val="45000"/>
                </a:srgbClr>
              </a:outerShdw>
            </a:effectLst>
          </c:spPr>
          <c:marker>
            <c:symbol val="none"/>
          </c:marker>
          <c:cat>
            <c:strRef>
              <c:f>Sheet14!$A$5:$A$27</c:f>
              <c:strCache>
                <c:ptCount val="22"/>
                <c:pt idx="0">
                  <c:v>1996</c:v>
                </c:pt>
                <c:pt idx="1">
                  <c:v>1999</c:v>
                </c:pt>
                <c:pt idx="2">
                  <c:v>2000</c:v>
                </c:pt>
                <c:pt idx="3">
                  <c:v>2001</c:v>
                </c:pt>
                <c:pt idx="4">
                  <c:v>2002</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pt idx="18">
                  <c:v>2017</c:v>
                </c:pt>
                <c:pt idx="19">
                  <c:v>2018</c:v>
                </c:pt>
                <c:pt idx="20">
                  <c:v>2019</c:v>
                </c:pt>
                <c:pt idx="21">
                  <c:v>2020</c:v>
                </c:pt>
              </c:strCache>
            </c:strRef>
          </c:cat>
          <c:val>
            <c:numRef>
              <c:f>Sheet14!$E$5:$E$27</c:f>
              <c:numCache>
                <c:formatCode>General</c:formatCode>
                <c:ptCount val="22"/>
                <c:pt idx="0">
                  <c:v>2045</c:v>
                </c:pt>
                <c:pt idx="1">
                  <c:v>5046</c:v>
                </c:pt>
                <c:pt idx="2">
                  <c:v>149</c:v>
                </c:pt>
                <c:pt idx="3">
                  <c:v>11901</c:v>
                </c:pt>
                <c:pt idx="4">
                  <c:v>18040</c:v>
                </c:pt>
                <c:pt idx="5">
                  <c:v>46328</c:v>
                </c:pt>
                <c:pt idx="6">
                  <c:v>7204</c:v>
                </c:pt>
                <c:pt idx="7">
                  <c:v>26140</c:v>
                </c:pt>
                <c:pt idx="8">
                  <c:v>13166</c:v>
                </c:pt>
                <c:pt idx="9">
                  <c:v>38435</c:v>
                </c:pt>
                <c:pt idx="10">
                  <c:v>45655</c:v>
                </c:pt>
                <c:pt idx="11">
                  <c:v>50777</c:v>
                </c:pt>
                <c:pt idx="12">
                  <c:v>88641</c:v>
                </c:pt>
                <c:pt idx="13">
                  <c:v>142752</c:v>
                </c:pt>
                <c:pt idx="14">
                  <c:v>467144</c:v>
                </c:pt>
                <c:pt idx="15">
                  <c:v>667887</c:v>
                </c:pt>
                <c:pt idx="16">
                  <c:v>1144270</c:v>
                </c:pt>
                <c:pt idx="17">
                  <c:v>2012069</c:v>
                </c:pt>
                <c:pt idx="18">
                  <c:v>1053339</c:v>
                </c:pt>
                <c:pt idx="19">
                  <c:v>184405</c:v>
                </c:pt>
                <c:pt idx="20">
                  <c:v>45957</c:v>
                </c:pt>
              </c:numCache>
            </c:numRef>
          </c:val>
          <c:smooth val="0"/>
          <c:extLst>
            <c:ext xmlns:c16="http://schemas.microsoft.com/office/drawing/2014/chart" uri="{C3380CC4-5D6E-409C-BE32-E72D297353CC}">
              <c16:uniqueId val="{00000003-96D2-4C37-BFE1-B4A40242D65B}"/>
            </c:ext>
          </c:extLst>
        </c:ser>
        <c:dLbls>
          <c:showLegendKey val="0"/>
          <c:showVal val="0"/>
          <c:showCatName val="0"/>
          <c:showSerName val="0"/>
          <c:showPercent val="0"/>
          <c:showBubbleSize val="0"/>
        </c:dLbls>
        <c:smooth val="0"/>
        <c:axId val="743201840"/>
        <c:axId val="743201008"/>
      </c:lineChart>
      <c:catAx>
        <c:axId val="743201840"/>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43201008"/>
        <c:crossesAt val="0"/>
        <c:auto val="1"/>
        <c:lblAlgn val="ctr"/>
        <c:lblOffset val="100"/>
        <c:noMultiLvlLbl val="0"/>
      </c:catAx>
      <c:valAx>
        <c:axId val="74320100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43201840"/>
        <c:crosses val="autoZero"/>
        <c:crossBetween val="between"/>
        <c:dispUnits>
          <c:builtInUnit val="tenThousands"/>
        </c:dispUnits>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[SQL PROJECT (1) (version 1).xlsb]charts and Graphs!PivotTable2</c:name>
    <c:fmtId val="11"/>
  </c:pivotSource>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t>Fuel</a:t>
            </a:r>
            <a:r>
              <a:rPr lang="en-US" baseline="0"/>
              <a:t> Expenditure</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ivotFmts>
      <c:pivotFmt>
        <c:idx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0800" dist="38100" dir="5400000" rotWithShape="0">
              <a:srgbClr val="000000">
                <a:alpha val="35000"/>
              </a:srgbClr>
            </a:outerShdw>
          </a:effectLst>
          <a:sp3d/>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12700">
              <a:solidFill>
                <a:schemeClr val="lt2"/>
              </a:solidFill>
              <a:round/>
            </a:ln>
            <a:effectLst>
              <a:outerShdw blurRad="50800" dist="38100" dir="5400000" rotWithShape="0">
                <a:srgbClr val="000000">
                  <a:alpha val="35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0800" dist="38100" dir="5400000" rotWithShape="0">
              <a:srgbClr val="000000">
                <a:alpha val="35000"/>
              </a:srgbClr>
            </a:outerShdw>
          </a:effectLst>
          <a:sp3d/>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12700">
              <a:solidFill>
                <a:schemeClr val="lt2"/>
              </a:solidFill>
              <a:round/>
            </a:ln>
            <a:effectLst>
              <a:outerShdw blurRad="50800" dist="38100" dir="5400000" rotWithShape="0">
                <a:srgbClr val="000000">
                  <a:alpha val="35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0800" dist="38100" dir="5400000" rotWithShape="0">
              <a:srgbClr val="000000">
                <a:alpha val="35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0800" dist="38100" dir="5400000" rotWithShape="0">
              <a:srgbClr val="000000">
                <a:alpha val="35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0800" dist="38100" dir="5400000" rotWithShape="0">
              <a:srgbClr val="000000">
                <a:alpha val="35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0800" dist="38100" dir="5400000" rotWithShape="0">
              <a:srgbClr val="000000">
                <a:alpha val="35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0800" dist="38100" dir="5400000" rotWithShape="0">
              <a:srgbClr val="000000">
                <a:alpha val="35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0800" dist="38100" dir="5400000" rotWithShape="0">
              <a:srgbClr val="000000">
                <a:alpha val="35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0800" dist="38100" dir="5400000" rotWithShape="0">
              <a:srgbClr val="000000">
                <a:alpha val="35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0800" dist="38100" dir="5400000" rotWithShape="0">
              <a:srgbClr val="000000">
                <a:alpha val="35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4580927384077"/>
          <c:y val="0.1228240740740741"/>
          <c:w val="0.56447462914142388"/>
          <c:h val="0.73618875765529312"/>
        </c:manualLayout>
      </c:layout>
      <c:bar3DChart>
        <c:barDir val="col"/>
        <c:grouping val="standard"/>
        <c:varyColors val="0"/>
        <c:ser>
          <c:idx val="0"/>
          <c:order val="0"/>
          <c:tx>
            <c:strRef>
              <c:f>'charts and Graphs'!$B$3</c:f>
              <c:strCache>
                <c:ptCount val="1"/>
                <c:pt idx="0">
                  <c:v>Sum of No_of_Sales</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0800" dist="38100" dir="5400000" rotWithShape="0">
                <a:srgbClr val="000000">
                  <a:alpha val="35000"/>
                </a:srgbClr>
              </a:outerShdw>
            </a:effectLst>
            <a:sp3d/>
          </c:spPr>
          <c:invertIfNegative val="0"/>
          <c:cat>
            <c:strRef>
              <c:f>'charts and Graphs'!$A$4:$A$30</c:f>
              <c:strCache>
                <c:ptCount val="26"/>
                <c:pt idx="0">
                  <c:v>1970</c:v>
                </c:pt>
                <c:pt idx="1">
                  <c:v>1996</c:v>
                </c:pt>
                <c:pt idx="2">
                  <c:v>1997</c:v>
                </c:pt>
                <c:pt idx="3">
                  <c:v>1998</c:v>
                </c:pt>
                <c:pt idx="4">
                  <c:v>1999</c:v>
                </c:pt>
                <c:pt idx="5">
                  <c:v>2000</c:v>
                </c:pt>
                <c:pt idx="6">
                  <c:v>2001</c:v>
                </c:pt>
                <c:pt idx="7">
                  <c:v>2002</c:v>
                </c:pt>
                <c:pt idx="8">
                  <c:v>2003</c:v>
                </c:pt>
                <c:pt idx="9">
                  <c:v>2004</c:v>
                </c:pt>
                <c:pt idx="10">
                  <c:v>2005</c:v>
                </c:pt>
                <c:pt idx="11">
                  <c:v>2006</c:v>
                </c:pt>
                <c:pt idx="12">
                  <c:v>2007</c:v>
                </c:pt>
                <c:pt idx="13">
                  <c:v>2008</c:v>
                </c:pt>
                <c:pt idx="14">
                  <c:v>2009</c:v>
                </c:pt>
                <c:pt idx="15">
                  <c:v>2010</c:v>
                </c:pt>
                <c:pt idx="16">
                  <c:v>2011</c:v>
                </c:pt>
                <c:pt idx="17">
                  <c:v>2012</c:v>
                </c:pt>
                <c:pt idx="18">
                  <c:v>2013</c:v>
                </c:pt>
                <c:pt idx="19">
                  <c:v>2014</c:v>
                </c:pt>
                <c:pt idx="20">
                  <c:v>2015</c:v>
                </c:pt>
                <c:pt idx="21">
                  <c:v>2016</c:v>
                </c:pt>
                <c:pt idx="22">
                  <c:v>2017</c:v>
                </c:pt>
                <c:pt idx="23">
                  <c:v>2018</c:v>
                </c:pt>
                <c:pt idx="24">
                  <c:v>2019</c:v>
                </c:pt>
                <c:pt idx="25">
                  <c:v>2020</c:v>
                </c:pt>
              </c:strCache>
            </c:strRef>
          </c:cat>
          <c:val>
            <c:numRef>
              <c:f>'charts and Graphs'!$B$4:$B$30</c:f>
              <c:numCache>
                <c:formatCode>General</c:formatCode>
                <c:ptCount val="26"/>
                <c:pt idx="0">
                  <c:v>1</c:v>
                </c:pt>
                <c:pt idx="1">
                  <c:v>1</c:v>
                </c:pt>
                <c:pt idx="2">
                  <c:v>3</c:v>
                </c:pt>
                <c:pt idx="3">
                  <c:v>6</c:v>
                </c:pt>
                <c:pt idx="4">
                  <c:v>5</c:v>
                </c:pt>
                <c:pt idx="5">
                  <c:v>6</c:v>
                </c:pt>
                <c:pt idx="6">
                  <c:v>13</c:v>
                </c:pt>
                <c:pt idx="7">
                  <c:v>18</c:v>
                </c:pt>
                <c:pt idx="8">
                  <c:v>18</c:v>
                </c:pt>
                <c:pt idx="9">
                  <c:v>30</c:v>
                </c:pt>
                <c:pt idx="10">
                  <c:v>23</c:v>
                </c:pt>
                <c:pt idx="11">
                  <c:v>32</c:v>
                </c:pt>
                <c:pt idx="12">
                  <c:v>60</c:v>
                </c:pt>
                <c:pt idx="13">
                  <c:v>64</c:v>
                </c:pt>
                <c:pt idx="14">
                  <c:v>83</c:v>
                </c:pt>
                <c:pt idx="15">
                  <c:v>136</c:v>
                </c:pt>
                <c:pt idx="16">
                  <c:v>155</c:v>
                </c:pt>
                <c:pt idx="17">
                  <c:v>283</c:v>
                </c:pt>
                <c:pt idx="18">
                  <c:v>1060</c:v>
                </c:pt>
                <c:pt idx="19">
                  <c:v>1624</c:v>
                </c:pt>
                <c:pt idx="20">
                  <c:v>3245</c:v>
                </c:pt>
                <c:pt idx="21">
                  <c:v>6533</c:v>
                </c:pt>
                <c:pt idx="22">
                  <c:v>7215</c:v>
                </c:pt>
                <c:pt idx="23">
                  <c:v>4166</c:v>
                </c:pt>
                <c:pt idx="24">
                  <c:v>12321</c:v>
                </c:pt>
                <c:pt idx="25">
                  <c:v>2327</c:v>
                </c:pt>
              </c:numCache>
            </c:numRef>
          </c:val>
          <c:extLst>
            <c:ext xmlns:c16="http://schemas.microsoft.com/office/drawing/2014/chart" uri="{C3380CC4-5D6E-409C-BE32-E72D297353CC}">
              <c16:uniqueId val="{00000000-FB5C-45FD-8745-2CC5414C5423}"/>
            </c:ext>
          </c:extLst>
        </c:ser>
        <c:ser>
          <c:idx val="1"/>
          <c:order val="1"/>
          <c:tx>
            <c:strRef>
              <c:f>'charts and Graphs'!$C$3</c:f>
              <c:strCache>
                <c:ptCount val="1"/>
                <c:pt idx="0">
                  <c:v>Sum of Price_Of_Fuel_Per_Year</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0800" dist="38100" dir="5400000" rotWithShape="0">
                <a:srgbClr val="000000">
                  <a:alpha val="35000"/>
                </a:srgbClr>
              </a:outerShdw>
            </a:effectLst>
            <a:sp3d/>
          </c:spPr>
          <c:invertIfNegative val="0"/>
          <c:cat>
            <c:strRef>
              <c:f>'charts and Graphs'!$A$4:$A$30</c:f>
              <c:strCache>
                <c:ptCount val="26"/>
                <c:pt idx="0">
                  <c:v>1970</c:v>
                </c:pt>
                <c:pt idx="1">
                  <c:v>1996</c:v>
                </c:pt>
                <c:pt idx="2">
                  <c:v>1997</c:v>
                </c:pt>
                <c:pt idx="3">
                  <c:v>1998</c:v>
                </c:pt>
                <c:pt idx="4">
                  <c:v>1999</c:v>
                </c:pt>
                <c:pt idx="5">
                  <c:v>2000</c:v>
                </c:pt>
                <c:pt idx="6">
                  <c:v>2001</c:v>
                </c:pt>
                <c:pt idx="7">
                  <c:v>2002</c:v>
                </c:pt>
                <c:pt idx="8">
                  <c:v>2003</c:v>
                </c:pt>
                <c:pt idx="9">
                  <c:v>2004</c:v>
                </c:pt>
                <c:pt idx="10">
                  <c:v>2005</c:v>
                </c:pt>
                <c:pt idx="11">
                  <c:v>2006</c:v>
                </c:pt>
                <c:pt idx="12">
                  <c:v>2007</c:v>
                </c:pt>
                <c:pt idx="13">
                  <c:v>2008</c:v>
                </c:pt>
                <c:pt idx="14">
                  <c:v>2009</c:v>
                </c:pt>
                <c:pt idx="15">
                  <c:v>2010</c:v>
                </c:pt>
                <c:pt idx="16">
                  <c:v>2011</c:v>
                </c:pt>
                <c:pt idx="17">
                  <c:v>2012</c:v>
                </c:pt>
                <c:pt idx="18">
                  <c:v>2013</c:v>
                </c:pt>
                <c:pt idx="19">
                  <c:v>2014</c:v>
                </c:pt>
                <c:pt idx="20">
                  <c:v>2015</c:v>
                </c:pt>
                <c:pt idx="21">
                  <c:v>2016</c:v>
                </c:pt>
                <c:pt idx="22">
                  <c:v>2017</c:v>
                </c:pt>
                <c:pt idx="23">
                  <c:v>2018</c:v>
                </c:pt>
                <c:pt idx="24">
                  <c:v>2019</c:v>
                </c:pt>
                <c:pt idx="25">
                  <c:v>2020</c:v>
                </c:pt>
              </c:strCache>
            </c:strRef>
          </c:cat>
          <c:val>
            <c:numRef>
              <c:f>'charts and Graphs'!$C$4:$C$30</c:f>
              <c:numCache>
                <c:formatCode>General</c:formatCode>
                <c:ptCount val="26"/>
                <c:pt idx="0">
                  <c:v>111.28</c:v>
                </c:pt>
                <c:pt idx="1">
                  <c:v>881.92</c:v>
                </c:pt>
                <c:pt idx="2">
                  <c:v>2945.2799999999997</c:v>
                </c:pt>
                <c:pt idx="3">
                  <c:v>3098.16</c:v>
                </c:pt>
                <c:pt idx="4">
                  <c:v>2089.36</c:v>
                </c:pt>
                <c:pt idx="5">
                  <c:v>3495.96</c:v>
                </c:pt>
                <c:pt idx="6">
                  <c:v>2527.1999999999998</c:v>
                </c:pt>
                <c:pt idx="7">
                  <c:v>4792.32</c:v>
                </c:pt>
                <c:pt idx="8">
                  <c:v>4788.16</c:v>
                </c:pt>
                <c:pt idx="9">
                  <c:v>3633.24</c:v>
                </c:pt>
                <c:pt idx="10">
                  <c:v>5218.72</c:v>
                </c:pt>
                <c:pt idx="11">
                  <c:v>5701.28</c:v>
                </c:pt>
                <c:pt idx="12">
                  <c:v>5863.52</c:v>
                </c:pt>
                <c:pt idx="13">
                  <c:v>6000.8</c:v>
                </c:pt>
                <c:pt idx="14">
                  <c:v>6922.24</c:v>
                </c:pt>
                <c:pt idx="15">
                  <c:v>6323.2</c:v>
                </c:pt>
                <c:pt idx="16">
                  <c:v>7101.12</c:v>
                </c:pt>
                <c:pt idx="17">
                  <c:v>8130.72</c:v>
                </c:pt>
                <c:pt idx="18">
                  <c:v>8139.04</c:v>
                </c:pt>
                <c:pt idx="19">
                  <c:v>7889.44</c:v>
                </c:pt>
                <c:pt idx="20">
                  <c:v>7610.72</c:v>
                </c:pt>
                <c:pt idx="21">
                  <c:v>6722.56</c:v>
                </c:pt>
                <c:pt idx="22">
                  <c:v>6953.44</c:v>
                </c:pt>
                <c:pt idx="23">
                  <c:v>7178.08</c:v>
                </c:pt>
                <c:pt idx="24">
                  <c:v>7691.84</c:v>
                </c:pt>
                <c:pt idx="25">
                  <c:v>7436</c:v>
                </c:pt>
              </c:numCache>
            </c:numRef>
          </c:val>
          <c:extLst>
            <c:ext xmlns:c16="http://schemas.microsoft.com/office/drawing/2014/chart" uri="{C3380CC4-5D6E-409C-BE32-E72D297353CC}">
              <c16:uniqueId val="{00000001-FB5C-45FD-8745-2CC5414C5423}"/>
            </c:ext>
          </c:extLst>
        </c:ser>
        <c:dLbls>
          <c:showLegendKey val="0"/>
          <c:showVal val="0"/>
          <c:showCatName val="0"/>
          <c:showSerName val="0"/>
          <c:showPercent val="0"/>
          <c:showBubbleSize val="0"/>
        </c:dLbls>
        <c:gapWidth val="150"/>
        <c:shape val="box"/>
        <c:axId val="816754767"/>
        <c:axId val="816748527"/>
        <c:axId val="1391359759"/>
      </c:bar3DChart>
      <c:catAx>
        <c:axId val="816754767"/>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816748527"/>
        <c:crosses val="autoZero"/>
        <c:auto val="1"/>
        <c:lblAlgn val="ctr"/>
        <c:lblOffset val="100"/>
        <c:noMultiLvlLbl val="0"/>
      </c:catAx>
      <c:valAx>
        <c:axId val="81674852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816754767"/>
        <c:crosses val="autoZero"/>
        <c:crossBetween val="between"/>
      </c:valAx>
      <c:serAx>
        <c:axId val="1391359759"/>
        <c:scaling>
          <c:orientation val="minMax"/>
        </c:scaling>
        <c:delete val="1"/>
        <c:axPos val="b"/>
        <c:majorTickMark val="none"/>
        <c:minorTickMark val="none"/>
        <c:tickLblPos val="nextTo"/>
        <c:crossAx val="816748527"/>
        <c:crosses val="autoZero"/>
      </c:ser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2">
          <a:lumMod val="15000"/>
          <a:lumOff val="85000"/>
        </a:schemeClr>
      </a:solidFill>
      <a:round/>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[SQL PROJECT (1) (version 1).xlsb]charts and Graphs!PivotTable7</c:name>
    <c:fmtId val="8"/>
  </c:pivotSource>
  <c:chart>
    <c:title>
      <c:tx>
        <c:rich>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r>
              <a:rPr lang="en-US"/>
              <a:t>Rank</a:t>
            </a:r>
          </a:p>
        </c:rich>
      </c:tx>
      <c:overlay val="0"/>
      <c:spPr>
        <a:noFill/>
        <a:ln>
          <a:noFill/>
        </a:ln>
        <a:effectLst/>
      </c:spPr>
      <c:txPr>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endParaRPr lang="en-US"/>
        </a:p>
      </c:txPr>
    </c:title>
    <c:autoTitleDeleted val="0"/>
    <c:pivotFmts>
      <c:pivotFmt>
        <c:idx val="0"/>
        <c:spPr>
          <a:gradFill flip="none" rotWithShape="1">
            <a:gsLst>
              <a:gs pos="100000">
                <a:schemeClr val="accent1">
                  <a:alpha val="0"/>
                </a:schemeClr>
              </a:gs>
              <a:gs pos="50000">
                <a:schemeClr val="accent1"/>
              </a:gs>
            </a:gsLst>
            <a:lin ang="5400000" scaled="0"/>
          </a:gradFill>
          <a:ln>
            <a:noFill/>
          </a:ln>
          <a:effectLst/>
          <a:sp3d/>
        </c:spPr>
        <c:marker>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w="9525" cap="flat" cmpd="sng" algn="ctr">
              <a:solidFill>
                <a:schemeClr val="accent1">
                  <a:shade val="95000"/>
                </a:schemeClr>
              </a:solidFill>
              <a:round/>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gradFill flip="none" rotWithShape="1">
            <a:gsLst>
              <a:gs pos="100000">
                <a:schemeClr val="accent1">
                  <a:alpha val="0"/>
                </a:schemeClr>
              </a:gs>
              <a:gs pos="50000">
                <a:schemeClr val="accent1"/>
              </a:gs>
            </a:gsLst>
            <a:lin ang="5400000" scaled="0"/>
          </a:gradFill>
          <a:ln>
            <a:noFill/>
          </a:ln>
          <a:effectLst/>
          <a:sp3d/>
        </c:spPr>
        <c:marker>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w="9525" cap="flat" cmpd="sng" algn="ctr">
              <a:solidFill>
                <a:schemeClr val="accent1">
                  <a:shade val="95000"/>
                </a:schemeClr>
              </a:solidFill>
              <a:round/>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flip="none" rotWithShape="1">
            <a:gsLst>
              <a:gs pos="100000">
                <a:schemeClr val="accent1">
                  <a:alpha val="0"/>
                </a:schemeClr>
              </a:gs>
              <a:gs pos="50000">
                <a:schemeClr val="accent1"/>
              </a:gs>
            </a:gsLst>
            <a:lin ang="5400000" scaled="0"/>
          </a:gradFill>
          <a:ln>
            <a:noFill/>
          </a:ln>
          <a:effectLst/>
          <a:sp3d/>
        </c:spPr>
        <c:marker>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w="9525" cap="flat" cmpd="sng" algn="ctr">
              <a:solidFill>
                <a:schemeClr val="accent1">
                  <a:shade val="95000"/>
                </a:schemeClr>
              </a:solidFill>
              <a:round/>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gradFill flip="none" rotWithShape="1">
            <a:gsLst>
              <a:gs pos="100000">
                <a:schemeClr val="accent1">
                  <a:alpha val="0"/>
                </a:schemeClr>
              </a:gs>
              <a:gs pos="50000">
                <a:schemeClr val="accent1"/>
              </a:gs>
            </a:gsLst>
            <a:lin ang="5400000" scaled="0"/>
          </a:gradFill>
          <a:ln>
            <a:noFill/>
          </a:ln>
          <a:effectLst/>
          <a:sp3d/>
        </c:spPr>
        <c:marker>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w="9525" cap="flat" cmpd="sng" algn="ctr">
              <a:solidFill>
                <a:schemeClr val="accent1">
                  <a:shade val="95000"/>
                </a:schemeClr>
              </a:solidFill>
              <a:round/>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gradFill flip="none" rotWithShape="1">
            <a:gsLst>
              <a:gs pos="100000">
                <a:schemeClr val="accent1">
                  <a:alpha val="0"/>
                </a:schemeClr>
              </a:gs>
              <a:gs pos="50000">
                <a:schemeClr val="accent1"/>
              </a:gs>
            </a:gsLst>
            <a:lin ang="5400000" scaled="0"/>
          </a:gradFill>
          <a:ln>
            <a:noFill/>
          </a:ln>
          <a:effectLst/>
          <a:sp3d/>
        </c:spPr>
        <c:marker>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w="9525" cap="flat" cmpd="sng" algn="ctr">
              <a:solidFill>
                <a:schemeClr val="accent1">
                  <a:shade val="95000"/>
                </a:schemeClr>
              </a:solidFill>
              <a:round/>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gradFill flip="none" rotWithShape="1">
            <a:gsLst>
              <a:gs pos="100000">
                <a:schemeClr val="accent1">
                  <a:alpha val="0"/>
                </a:schemeClr>
              </a:gs>
              <a:gs pos="50000">
                <a:schemeClr val="accent1"/>
              </a:gs>
            </a:gsLst>
            <a:lin ang="5400000" scaled="0"/>
          </a:gradFill>
          <a:ln>
            <a:noFill/>
          </a:ln>
          <a:effectLst/>
          <a:sp3d/>
        </c:spPr>
        <c:marker>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w="9525" cap="flat" cmpd="sng" algn="ctr">
              <a:solidFill>
                <a:schemeClr val="accent1">
                  <a:shade val="95000"/>
                </a:schemeClr>
              </a:solidFill>
              <a:round/>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gradFill flip="none" rotWithShape="1">
            <a:gsLst>
              <a:gs pos="100000">
                <a:schemeClr val="accent1">
                  <a:alpha val="0"/>
                </a:schemeClr>
              </a:gs>
              <a:gs pos="50000">
                <a:schemeClr val="accent1"/>
              </a:gs>
            </a:gsLst>
            <a:lin ang="5400000" scaled="0"/>
          </a:gradFill>
          <a:ln>
            <a:noFill/>
          </a:ln>
          <a:effectLst/>
          <a:sp3d/>
        </c:spPr>
        <c:marker>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w="9525" cap="flat" cmpd="sng" algn="ctr">
              <a:solidFill>
                <a:schemeClr val="accent1">
                  <a:shade val="95000"/>
                </a:schemeClr>
              </a:solidFill>
              <a:round/>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gradFill flip="none" rotWithShape="1">
            <a:gsLst>
              <a:gs pos="100000">
                <a:schemeClr val="accent1">
                  <a:alpha val="0"/>
                </a:schemeClr>
              </a:gs>
              <a:gs pos="50000">
                <a:schemeClr val="accent1"/>
              </a:gs>
            </a:gsLst>
            <a:lin ang="5400000" scaled="0"/>
          </a:gradFill>
          <a:ln>
            <a:noFill/>
          </a:ln>
          <a:effectLst/>
          <a:sp3d/>
        </c:spPr>
        <c:marker>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w="9525" cap="flat" cmpd="sng" algn="ctr">
              <a:solidFill>
                <a:schemeClr val="accent1">
                  <a:shade val="95000"/>
                </a:schemeClr>
              </a:solidFill>
              <a:round/>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gradFill flip="none" rotWithShape="1">
            <a:gsLst>
              <a:gs pos="100000">
                <a:schemeClr val="accent1">
                  <a:alpha val="0"/>
                </a:schemeClr>
              </a:gs>
              <a:gs pos="50000">
                <a:schemeClr val="accent1"/>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flip="none" rotWithShape="1">
            <a:gsLst>
              <a:gs pos="100000">
                <a:schemeClr val="accent1">
                  <a:alpha val="0"/>
                </a:schemeClr>
              </a:gs>
              <a:gs pos="50000">
                <a:schemeClr val="accent1"/>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flip="none" rotWithShape="1">
            <a:gsLst>
              <a:gs pos="100000">
                <a:schemeClr val="accent1">
                  <a:alpha val="0"/>
                </a:schemeClr>
              </a:gs>
              <a:gs pos="50000">
                <a:schemeClr val="accent1"/>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flip="none" rotWithShape="1">
            <a:gsLst>
              <a:gs pos="100000">
                <a:schemeClr val="accent1">
                  <a:alpha val="0"/>
                </a:schemeClr>
              </a:gs>
              <a:gs pos="50000">
                <a:schemeClr val="accent1"/>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flip="none" rotWithShape="1">
            <a:gsLst>
              <a:gs pos="100000">
                <a:schemeClr val="accent1">
                  <a:alpha val="0"/>
                </a:schemeClr>
              </a:gs>
              <a:gs pos="50000">
                <a:schemeClr val="accent1"/>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flip="none" rotWithShape="1">
            <a:gsLst>
              <a:gs pos="100000">
                <a:schemeClr val="accent1">
                  <a:alpha val="0"/>
                </a:schemeClr>
              </a:gs>
              <a:gs pos="50000">
                <a:schemeClr val="accent1"/>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flip="none" rotWithShape="1">
            <a:gsLst>
              <a:gs pos="100000">
                <a:schemeClr val="accent2">
                  <a:alpha val="0"/>
                </a:schemeClr>
              </a:gs>
              <a:gs pos="50000">
                <a:schemeClr val="accent2"/>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flip="none" rotWithShape="1">
            <a:gsLst>
              <a:gs pos="100000">
                <a:schemeClr val="accent3">
                  <a:alpha val="0"/>
                </a:schemeClr>
              </a:gs>
              <a:gs pos="50000">
                <a:schemeClr val="accent3"/>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flip="none" rotWithShape="1">
            <a:gsLst>
              <a:gs pos="100000">
                <a:schemeClr val="accent4">
                  <a:alpha val="0"/>
                </a:schemeClr>
              </a:gs>
              <a:gs pos="50000">
                <a:schemeClr val="accent4"/>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flip="none" rotWithShape="1">
            <a:gsLst>
              <a:gs pos="100000">
                <a:schemeClr val="accent1">
                  <a:alpha val="0"/>
                </a:schemeClr>
              </a:gs>
              <a:gs pos="50000">
                <a:schemeClr val="accent1"/>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flip="none" rotWithShape="1">
            <a:gsLst>
              <a:gs pos="100000">
                <a:schemeClr val="accent2">
                  <a:alpha val="0"/>
                </a:schemeClr>
              </a:gs>
              <a:gs pos="50000">
                <a:schemeClr val="accent2"/>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flip="none" rotWithShape="1">
            <a:gsLst>
              <a:gs pos="100000">
                <a:schemeClr val="accent3">
                  <a:alpha val="0"/>
                </a:schemeClr>
              </a:gs>
              <a:gs pos="50000">
                <a:schemeClr val="accent3"/>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gradFill flip="none" rotWithShape="1">
            <a:gsLst>
              <a:gs pos="100000">
                <a:schemeClr val="accent4">
                  <a:alpha val="0"/>
                </a:schemeClr>
              </a:gs>
              <a:gs pos="50000">
                <a:schemeClr val="accent4"/>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gradFill flip="none" rotWithShape="1">
            <a:gsLst>
              <a:gs pos="100000">
                <a:schemeClr val="accent1">
                  <a:alpha val="0"/>
                </a:schemeClr>
              </a:gs>
              <a:gs pos="50000">
                <a:schemeClr val="accent1"/>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gradFill flip="none" rotWithShape="1">
            <a:gsLst>
              <a:gs pos="100000">
                <a:schemeClr val="accent2">
                  <a:alpha val="0"/>
                </a:schemeClr>
              </a:gs>
              <a:gs pos="50000">
                <a:schemeClr val="accent2"/>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gradFill flip="none" rotWithShape="1">
            <a:gsLst>
              <a:gs pos="100000">
                <a:schemeClr val="accent3">
                  <a:alpha val="0"/>
                </a:schemeClr>
              </a:gs>
              <a:gs pos="50000">
                <a:schemeClr val="accent3"/>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gradFill flip="none" rotWithShape="1">
            <a:gsLst>
              <a:gs pos="100000">
                <a:schemeClr val="accent4">
                  <a:alpha val="0"/>
                </a:schemeClr>
              </a:gs>
              <a:gs pos="50000">
                <a:schemeClr val="accent4"/>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gradFill flip="none" rotWithShape="1">
            <a:gsLst>
              <a:gs pos="100000">
                <a:schemeClr val="accent1">
                  <a:alpha val="0"/>
                </a:schemeClr>
              </a:gs>
              <a:gs pos="50000">
                <a:schemeClr val="accent1"/>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gradFill flip="none" rotWithShape="1">
            <a:gsLst>
              <a:gs pos="100000">
                <a:schemeClr val="accent2">
                  <a:alpha val="0"/>
                </a:schemeClr>
              </a:gs>
              <a:gs pos="50000">
                <a:schemeClr val="accent2"/>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gradFill flip="none" rotWithShape="1">
            <a:gsLst>
              <a:gs pos="100000">
                <a:schemeClr val="accent3">
                  <a:alpha val="0"/>
                </a:schemeClr>
              </a:gs>
              <a:gs pos="50000">
                <a:schemeClr val="accent3"/>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gradFill flip="none" rotWithShape="1">
            <a:gsLst>
              <a:gs pos="100000">
                <a:schemeClr val="accent4">
                  <a:alpha val="0"/>
                </a:schemeClr>
              </a:gs>
              <a:gs pos="50000">
                <a:schemeClr val="accent4"/>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'charts and Graphs'!$B$74</c:f>
              <c:strCache>
                <c:ptCount val="1"/>
                <c:pt idx="0">
                  <c:v>Sum of Sales_Rank</c:v>
                </c:pt>
              </c:strCache>
            </c:strRef>
          </c:tx>
          <c:spPr>
            <a:gradFill>
              <a:gsLst>
                <a:gs pos="100000">
                  <a:schemeClr val="accent1">
                    <a:alpha val="0"/>
                  </a:schemeClr>
                </a:gs>
                <a:gs pos="50000">
                  <a:schemeClr val="accent1"/>
                </a:gs>
              </a:gsLst>
              <a:lin ang="5400000" scaled="0"/>
            </a:gradFill>
            <a:ln>
              <a:noFill/>
            </a:ln>
            <a:effectLst/>
            <a:sp3d/>
          </c:spPr>
          <c:invertIfNegative val="0"/>
          <c:cat>
            <c:strRef>
              <c:f>'charts and Graphs'!$A$75:$A$95</c:f>
              <c:strCache>
                <c:ptCount val="20"/>
                <c:pt idx="0">
                  <c:v>1</c:v>
                </c:pt>
                <c:pt idx="1">
                  <c:v>3</c:v>
                </c:pt>
                <c:pt idx="2">
                  <c:v>7</c:v>
                </c:pt>
                <c:pt idx="3">
                  <c:v>8</c:v>
                </c:pt>
                <c:pt idx="4">
                  <c:v>9</c:v>
                </c:pt>
                <c:pt idx="5">
                  <c:v>13</c:v>
                </c:pt>
                <c:pt idx="6">
                  <c:v>14</c:v>
                </c:pt>
                <c:pt idx="7">
                  <c:v>16</c:v>
                </c:pt>
                <c:pt idx="8">
                  <c:v>17</c:v>
                </c:pt>
                <c:pt idx="9">
                  <c:v>18</c:v>
                </c:pt>
                <c:pt idx="10">
                  <c:v>25</c:v>
                </c:pt>
                <c:pt idx="11">
                  <c:v>31</c:v>
                </c:pt>
                <c:pt idx="12">
                  <c:v>35</c:v>
                </c:pt>
                <c:pt idx="13">
                  <c:v>37</c:v>
                </c:pt>
                <c:pt idx="14">
                  <c:v>40</c:v>
                </c:pt>
                <c:pt idx="15">
                  <c:v>41</c:v>
                </c:pt>
                <c:pt idx="16">
                  <c:v>43</c:v>
                </c:pt>
                <c:pt idx="17">
                  <c:v>50</c:v>
                </c:pt>
                <c:pt idx="18">
                  <c:v>58</c:v>
                </c:pt>
                <c:pt idx="19">
                  <c:v>81</c:v>
                </c:pt>
              </c:strCache>
            </c:strRef>
          </c:cat>
          <c:val>
            <c:numRef>
              <c:f>'charts and Graphs'!$B$75:$B$95</c:f>
              <c:numCache>
                <c:formatCode>General</c:formatCode>
                <c:ptCount val="20"/>
                <c:pt idx="0">
                  <c:v>2</c:v>
                </c:pt>
                <c:pt idx="1">
                  <c:v>3</c:v>
                </c:pt>
                <c:pt idx="2">
                  <c:v>1</c:v>
                </c:pt>
                <c:pt idx="3">
                  <c:v>5</c:v>
                </c:pt>
                <c:pt idx="4">
                  <c:v>4</c:v>
                </c:pt>
                <c:pt idx="5">
                  <c:v>2</c:v>
                </c:pt>
                <c:pt idx="6">
                  <c:v>4</c:v>
                </c:pt>
                <c:pt idx="7">
                  <c:v>1</c:v>
                </c:pt>
                <c:pt idx="8">
                  <c:v>3</c:v>
                </c:pt>
                <c:pt idx="9">
                  <c:v>5</c:v>
                </c:pt>
                <c:pt idx="10">
                  <c:v>1</c:v>
                </c:pt>
                <c:pt idx="11">
                  <c:v>3</c:v>
                </c:pt>
                <c:pt idx="12">
                  <c:v>5</c:v>
                </c:pt>
                <c:pt idx="13">
                  <c:v>4</c:v>
                </c:pt>
                <c:pt idx="14">
                  <c:v>2</c:v>
                </c:pt>
                <c:pt idx="15">
                  <c:v>4</c:v>
                </c:pt>
                <c:pt idx="16">
                  <c:v>3</c:v>
                </c:pt>
                <c:pt idx="17">
                  <c:v>5</c:v>
                </c:pt>
                <c:pt idx="18">
                  <c:v>2</c:v>
                </c:pt>
                <c:pt idx="19">
                  <c:v>1</c:v>
                </c:pt>
              </c:numCache>
            </c:numRef>
          </c:val>
          <c:extLst>
            <c:ext xmlns:c16="http://schemas.microsoft.com/office/drawing/2014/chart" uri="{C3380CC4-5D6E-409C-BE32-E72D297353CC}">
              <c16:uniqueId val="{00000000-C847-4D96-BABB-BBEE0760DEFA}"/>
            </c:ext>
          </c:extLst>
        </c:ser>
        <c:ser>
          <c:idx val="1"/>
          <c:order val="1"/>
          <c:tx>
            <c:strRef>
              <c:f>'charts and Graphs'!$C$74</c:f>
              <c:strCache>
                <c:ptCount val="1"/>
                <c:pt idx="0">
                  <c:v>Sum of Price_Rank</c:v>
                </c:pt>
              </c:strCache>
            </c:strRef>
          </c:tx>
          <c:spPr>
            <a:gradFill>
              <a:gsLst>
                <a:gs pos="100000">
                  <a:schemeClr val="accent2">
                    <a:alpha val="0"/>
                  </a:schemeClr>
                </a:gs>
                <a:gs pos="50000">
                  <a:schemeClr val="accent2"/>
                </a:gs>
              </a:gsLst>
              <a:lin ang="5400000" scaled="0"/>
            </a:gradFill>
            <a:ln>
              <a:noFill/>
            </a:ln>
            <a:effectLst/>
            <a:sp3d/>
          </c:spPr>
          <c:invertIfNegative val="0"/>
          <c:cat>
            <c:strRef>
              <c:f>'charts and Graphs'!$A$75:$A$95</c:f>
              <c:strCache>
                <c:ptCount val="20"/>
                <c:pt idx="0">
                  <c:v>1</c:v>
                </c:pt>
                <c:pt idx="1">
                  <c:v>3</c:v>
                </c:pt>
                <c:pt idx="2">
                  <c:v>7</c:v>
                </c:pt>
                <c:pt idx="3">
                  <c:v>8</c:v>
                </c:pt>
                <c:pt idx="4">
                  <c:v>9</c:v>
                </c:pt>
                <c:pt idx="5">
                  <c:v>13</c:v>
                </c:pt>
                <c:pt idx="6">
                  <c:v>14</c:v>
                </c:pt>
                <c:pt idx="7">
                  <c:v>16</c:v>
                </c:pt>
                <c:pt idx="8">
                  <c:v>17</c:v>
                </c:pt>
                <c:pt idx="9">
                  <c:v>18</c:v>
                </c:pt>
                <c:pt idx="10">
                  <c:v>25</c:v>
                </c:pt>
                <c:pt idx="11">
                  <c:v>31</c:v>
                </c:pt>
                <c:pt idx="12">
                  <c:v>35</c:v>
                </c:pt>
                <c:pt idx="13">
                  <c:v>37</c:v>
                </c:pt>
                <c:pt idx="14">
                  <c:v>40</c:v>
                </c:pt>
                <c:pt idx="15">
                  <c:v>41</c:v>
                </c:pt>
                <c:pt idx="16">
                  <c:v>43</c:v>
                </c:pt>
                <c:pt idx="17">
                  <c:v>50</c:v>
                </c:pt>
                <c:pt idx="18">
                  <c:v>58</c:v>
                </c:pt>
                <c:pt idx="19">
                  <c:v>81</c:v>
                </c:pt>
              </c:strCache>
            </c:strRef>
          </c:cat>
          <c:val>
            <c:numRef>
              <c:f>'charts and Graphs'!$C$75:$C$95</c:f>
              <c:numCache>
                <c:formatCode>General</c:formatCode>
                <c:ptCount val="20"/>
                <c:pt idx="0">
                  <c:v>23</c:v>
                </c:pt>
                <c:pt idx="1">
                  <c:v>21</c:v>
                </c:pt>
                <c:pt idx="2">
                  <c:v>19</c:v>
                </c:pt>
                <c:pt idx="3">
                  <c:v>18</c:v>
                </c:pt>
                <c:pt idx="4">
                  <c:v>17</c:v>
                </c:pt>
                <c:pt idx="5">
                  <c:v>18</c:v>
                </c:pt>
                <c:pt idx="6">
                  <c:v>25</c:v>
                </c:pt>
                <c:pt idx="7">
                  <c:v>23</c:v>
                </c:pt>
                <c:pt idx="8">
                  <c:v>22</c:v>
                </c:pt>
                <c:pt idx="9">
                  <c:v>16</c:v>
                </c:pt>
                <c:pt idx="10">
                  <c:v>12</c:v>
                </c:pt>
                <c:pt idx="11">
                  <c:v>11</c:v>
                </c:pt>
                <c:pt idx="12">
                  <c:v>16</c:v>
                </c:pt>
                <c:pt idx="13">
                  <c:v>6</c:v>
                </c:pt>
                <c:pt idx="14">
                  <c:v>11</c:v>
                </c:pt>
                <c:pt idx="15">
                  <c:v>9</c:v>
                </c:pt>
                <c:pt idx="16">
                  <c:v>6</c:v>
                </c:pt>
                <c:pt idx="17">
                  <c:v>5</c:v>
                </c:pt>
                <c:pt idx="18">
                  <c:v>17</c:v>
                </c:pt>
                <c:pt idx="19">
                  <c:v>4</c:v>
                </c:pt>
              </c:numCache>
            </c:numRef>
          </c:val>
          <c:extLst>
            <c:ext xmlns:c16="http://schemas.microsoft.com/office/drawing/2014/chart" uri="{C3380CC4-5D6E-409C-BE32-E72D297353CC}">
              <c16:uniqueId val="{00000001-C847-4D96-BABB-BBEE0760DEFA}"/>
            </c:ext>
          </c:extLst>
        </c:ser>
        <c:ser>
          <c:idx val="2"/>
          <c:order val="2"/>
          <c:tx>
            <c:strRef>
              <c:f>'charts and Graphs'!$D$74</c:f>
              <c:strCache>
                <c:ptCount val="1"/>
                <c:pt idx="0">
                  <c:v>Sum of Engine_size_Rank</c:v>
                </c:pt>
              </c:strCache>
            </c:strRef>
          </c:tx>
          <c:spPr>
            <a:gradFill>
              <a:gsLst>
                <a:gs pos="100000">
                  <a:schemeClr val="accent3">
                    <a:alpha val="0"/>
                  </a:schemeClr>
                </a:gs>
                <a:gs pos="50000">
                  <a:schemeClr val="accent3"/>
                </a:gs>
              </a:gsLst>
              <a:lin ang="5400000" scaled="0"/>
            </a:gradFill>
            <a:ln>
              <a:noFill/>
            </a:ln>
            <a:effectLst/>
            <a:sp3d/>
          </c:spPr>
          <c:invertIfNegative val="0"/>
          <c:cat>
            <c:strRef>
              <c:f>'charts and Graphs'!$A$75:$A$95</c:f>
              <c:strCache>
                <c:ptCount val="20"/>
                <c:pt idx="0">
                  <c:v>1</c:v>
                </c:pt>
                <c:pt idx="1">
                  <c:v>3</c:v>
                </c:pt>
                <c:pt idx="2">
                  <c:v>7</c:v>
                </c:pt>
                <c:pt idx="3">
                  <c:v>8</c:v>
                </c:pt>
                <c:pt idx="4">
                  <c:v>9</c:v>
                </c:pt>
                <c:pt idx="5">
                  <c:v>13</c:v>
                </c:pt>
                <c:pt idx="6">
                  <c:v>14</c:v>
                </c:pt>
                <c:pt idx="7">
                  <c:v>16</c:v>
                </c:pt>
                <c:pt idx="8">
                  <c:v>17</c:v>
                </c:pt>
                <c:pt idx="9">
                  <c:v>18</c:v>
                </c:pt>
                <c:pt idx="10">
                  <c:v>25</c:v>
                </c:pt>
                <c:pt idx="11">
                  <c:v>31</c:v>
                </c:pt>
                <c:pt idx="12">
                  <c:v>35</c:v>
                </c:pt>
                <c:pt idx="13">
                  <c:v>37</c:v>
                </c:pt>
                <c:pt idx="14">
                  <c:v>40</c:v>
                </c:pt>
                <c:pt idx="15">
                  <c:v>41</c:v>
                </c:pt>
                <c:pt idx="16">
                  <c:v>43</c:v>
                </c:pt>
                <c:pt idx="17">
                  <c:v>50</c:v>
                </c:pt>
                <c:pt idx="18">
                  <c:v>58</c:v>
                </c:pt>
                <c:pt idx="19">
                  <c:v>81</c:v>
                </c:pt>
              </c:strCache>
            </c:strRef>
          </c:cat>
          <c:val>
            <c:numRef>
              <c:f>'charts and Graphs'!$D$75:$D$95</c:f>
              <c:numCache>
                <c:formatCode>General</c:formatCode>
                <c:ptCount val="20"/>
                <c:pt idx="0">
                  <c:v>19</c:v>
                </c:pt>
                <c:pt idx="1">
                  <c:v>20</c:v>
                </c:pt>
                <c:pt idx="2">
                  <c:v>14</c:v>
                </c:pt>
                <c:pt idx="3">
                  <c:v>11</c:v>
                </c:pt>
                <c:pt idx="4">
                  <c:v>13</c:v>
                </c:pt>
                <c:pt idx="5">
                  <c:v>24</c:v>
                </c:pt>
                <c:pt idx="6">
                  <c:v>23</c:v>
                </c:pt>
                <c:pt idx="7">
                  <c:v>20</c:v>
                </c:pt>
                <c:pt idx="8">
                  <c:v>16</c:v>
                </c:pt>
                <c:pt idx="9">
                  <c:v>15</c:v>
                </c:pt>
                <c:pt idx="10">
                  <c:v>17</c:v>
                </c:pt>
                <c:pt idx="11">
                  <c:v>12</c:v>
                </c:pt>
                <c:pt idx="12">
                  <c:v>19</c:v>
                </c:pt>
                <c:pt idx="13">
                  <c:v>13</c:v>
                </c:pt>
                <c:pt idx="14">
                  <c:v>16</c:v>
                </c:pt>
                <c:pt idx="15">
                  <c:v>13</c:v>
                </c:pt>
                <c:pt idx="16">
                  <c:v>10</c:v>
                </c:pt>
                <c:pt idx="17">
                  <c:v>14</c:v>
                </c:pt>
                <c:pt idx="18">
                  <c:v>19</c:v>
                </c:pt>
                <c:pt idx="19">
                  <c:v>5</c:v>
                </c:pt>
              </c:numCache>
            </c:numRef>
          </c:val>
          <c:extLst>
            <c:ext xmlns:c16="http://schemas.microsoft.com/office/drawing/2014/chart" uri="{C3380CC4-5D6E-409C-BE32-E72D297353CC}">
              <c16:uniqueId val="{00000002-C847-4D96-BABB-BBEE0760DEFA}"/>
            </c:ext>
          </c:extLst>
        </c:ser>
        <c:ser>
          <c:idx val="3"/>
          <c:order val="3"/>
          <c:tx>
            <c:strRef>
              <c:f>'charts and Graphs'!$E$74</c:f>
              <c:strCache>
                <c:ptCount val="1"/>
                <c:pt idx="0">
                  <c:v>Sum of Mileage_Rank</c:v>
                </c:pt>
              </c:strCache>
            </c:strRef>
          </c:tx>
          <c:spPr>
            <a:gradFill>
              <a:gsLst>
                <a:gs pos="100000">
                  <a:schemeClr val="accent4">
                    <a:alpha val="0"/>
                  </a:schemeClr>
                </a:gs>
                <a:gs pos="50000">
                  <a:schemeClr val="accent4"/>
                </a:gs>
              </a:gsLst>
              <a:lin ang="5400000" scaled="0"/>
            </a:gradFill>
            <a:ln>
              <a:noFill/>
            </a:ln>
            <a:effectLst/>
            <a:sp3d/>
          </c:spPr>
          <c:invertIfNegative val="0"/>
          <c:cat>
            <c:strRef>
              <c:f>'charts and Graphs'!$A$75:$A$95</c:f>
              <c:strCache>
                <c:ptCount val="20"/>
                <c:pt idx="0">
                  <c:v>1</c:v>
                </c:pt>
                <c:pt idx="1">
                  <c:v>3</c:v>
                </c:pt>
                <c:pt idx="2">
                  <c:v>7</c:v>
                </c:pt>
                <c:pt idx="3">
                  <c:v>8</c:v>
                </c:pt>
                <c:pt idx="4">
                  <c:v>9</c:v>
                </c:pt>
                <c:pt idx="5">
                  <c:v>13</c:v>
                </c:pt>
                <c:pt idx="6">
                  <c:v>14</c:v>
                </c:pt>
                <c:pt idx="7">
                  <c:v>16</c:v>
                </c:pt>
                <c:pt idx="8">
                  <c:v>17</c:v>
                </c:pt>
                <c:pt idx="9">
                  <c:v>18</c:v>
                </c:pt>
                <c:pt idx="10">
                  <c:v>25</c:v>
                </c:pt>
                <c:pt idx="11">
                  <c:v>31</c:v>
                </c:pt>
                <c:pt idx="12">
                  <c:v>35</c:v>
                </c:pt>
                <c:pt idx="13">
                  <c:v>37</c:v>
                </c:pt>
                <c:pt idx="14">
                  <c:v>40</c:v>
                </c:pt>
                <c:pt idx="15">
                  <c:v>41</c:v>
                </c:pt>
                <c:pt idx="16">
                  <c:v>43</c:v>
                </c:pt>
                <c:pt idx="17">
                  <c:v>50</c:v>
                </c:pt>
                <c:pt idx="18">
                  <c:v>58</c:v>
                </c:pt>
                <c:pt idx="19">
                  <c:v>81</c:v>
                </c:pt>
              </c:strCache>
            </c:strRef>
          </c:cat>
          <c:val>
            <c:numRef>
              <c:f>'charts and Graphs'!$E$75:$E$95</c:f>
              <c:numCache>
                <c:formatCode>General</c:formatCode>
                <c:ptCount val="20"/>
                <c:pt idx="0">
                  <c:v>8</c:v>
                </c:pt>
                <c:pt idx="1">
                  <c:v>17</c:v>
                </c:pt>
                <c:pt idx="2">
                  <c:v>4</c:v>
                </c:pt>
                <c:pt idx="3">
                  <c:v>13</c:v>
                </c:pt>
                <c:pt idx="4">
                  <c:v>7</c:v>
                </c:pt>
                <c:pt idx="5">
                  <c:v>15</c:v>
                </c:pt>
                <c:pt idx="6">
                  <c:v>16</c:v>
                </c:pt>
                <c:pt idx="7">
                  <c:v>9</c:v>
                </c:pt>
                <c:pt idx="8">
                  <c:v>7</c:v>
                </c:pt>
                <c:pt idx="9">
                  <c:v>17</c:v>
                </c:pt>
                <c:pt idx="10">
                  <c:v>14</c:v>
                </c:pt>
                <c:pt idx="11">
                  <c:v>12</c:v>
                </c:pt>
                <c:pt idx="12">
                  <c:v>13</c:v>
                </c:pt>
                <c:pt idx="13">
                  <c:v>21</c:v>
                </c:pt>
                <c:pt idx="14">
                  <c:v>14</c:v>
                </c:pt>
                <c:pt idx="15">
                  <c:v>12</c:v>
                </c:pt>
                <c:pt idx="16">
                  <c:v>9</c:v>
                </c:pt>
                <c:pt idx="17">
                  <c:v>16</c:v>
                </c:pt>
                <c:pt idx="18">
                  <c:v>21</c:v>
                </c:pt>
                <c:pt idx="19">
                  <c:v>13</c:v>
                </c:pt>
              </c:numCache>
            </c:numRef>
          </c:val>
          <c:extLst>
            <c:ext xmlns:c16="http://schemas.microsoft.com/office/drawing/2014/chart" uri="{C3380CC4-5D6E-409C-BE32-E72D297353CC}">
              <c16:uniqueId val="{00000003-C847-4D96-BABB-BBEE0760DEFA}"/>
            </c:ext>
          </c:extLst>
        </c:ser>
        <c:dLbls>
          <c:showLegendKey val="0"/>
          <c:showVal val="0"/>
          <c:showCatName val="0"/>
          <c:showSerName val="0"/>
          <c:showPercent val="0"/>
          <c:showBubbleSize val="0"/>
        </c:dLbls>
        <c:gapWidth val="150"/>
        <c:gapDepth val="0"/>
        <c:shape val="box"/>
        <c:axId val="291116831"/>
        <c:axId val="291117247"/>
        <c:axId val="160729184"/>
      </c:bar3DChart>
      <c:catAx>
        <c:axId val="29111683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1117247"/>
        <c:crosses val="autoZero"/>
        <c:auto val="1"/>
        <c:lblAlgn val="ctr"/>
        <c:lblOffset val="100"/>
        <c:noMultiLvlLbl val="0"/>
      </c:catAx>
      <c:valAx>
        <c:axId val="29111724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1116831"/>
        <c:crosses val="autoZero"/>
        <c:crossBetween val="between"/>
      </c:valAx>
      <c:serAx>
        <c:axId val="160729184"/>
        <c:scaling>
          <c:orientation val="minMax"/>
        </c:scaling>
        <c:delete val="0"/>
        <c:axPos val="b"/>
        <c:majorTickMark val="none"/>
        <c:minorTickMark val="none"/>
        <c:tickLblPos val="nextTo"/>
        <c:spPr>
          <a:noFill/>
          <a:ln w="9525"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1117247"/>
        <c:crosses val="autoZero"/>
      </c:ser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9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93">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tx1"/>
    </cs:fontRef>
    <cs:spPr>
      <a:gradFill>
        <a:gsLst>
          <a:gs pos="100000">
            <a:schemeClr val="phClr">
              <a:alpha val="0"/>
            </a:schemeClr>
          </a:gs>
          <a:gs pos="50000">
            <a:schemeClr val="phClr"/>
          </a:gs>
        </a:gsLst>
        <a:lin ang="5400000" scaled="0"/>
      </a:gradFill>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tx1">
            <a:lumMod val="5000"/>
            <a:lumOff val="9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11.png"/></Relationships>
</file>

<file path=ppt/drawings/drawing1.xml><?xml version="1.0" encoding="utf-8"?>
<c:userShapes xmlns:c="http://schemas.openxmlformats.org/drawingml/2006/chart">
  <cdr:relSizeAnchor xmlns:cdr="http://schemas.openxmlformats.org/drawingml/2006/chartDrawing">
    <cdr:from>
      <cdr:x>0.01183</cdr:x>
      <cdr:y>0.01802</cdr:y>
    </cdr:from>
    <cdr:to>
      <cdr:x>0.18256</cdr:x>
      <cdr:y>0.18356</cdr:y>
    </cdr:to>
    <cdr:pic>
      <cdr:nvPicPr>
        <cdr:cNvPr id="2" name="Picture 1">
          <a:extLst xmlns:a="http://schemas.openxmlformats.org/drawingml/2006/main">
            <a:ext uri="{FF2B5EF4-FFF2-40B4-BE49-F238E27FC236}">
              <a16:creationId xmlns:a16="http://schemas.microsoft.com/office/drawing/2014/main" id="{476EBA0D-5781-A26D-FEF3-54454F5B666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cstate="print">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50800" y="50800"/>
          <a:ext cx="733425" cy="466725"/>
        </a:xfrm>
        <a:prstGeom xmlns:a="http://schemas.openxmlformats.org/drawingml/2006/main" prst="rect">
          <a:avLst/>
        </a:prstGeom>
      </cdr:spPr>
    </cdr:pic>
  </cdr:relSizeAnchor>
  <cdr:relSizeAnchor xmlns:cdr="http://schemas.openxmlformats.org/drawingml/2006/chartDrawing">
    <cdr:from>
      <cdr:x>0.82927</cdr:x>
      <cdr:y>0</cdr:y>
    </cdr:from>
    <cdr:to>
      <cdr:x>1</cdr:x>
      <cdr:y>0.16554</cdr:y>
    </cdr:to>
    <cdr:pic>
      <cdr:nvPicPr>
        <cdr:cNvPr id="3" name="Picture 2">
          <a:extLst xmlns:a="http://schemas.openxmlformats.org/drawingml/2006/main">
            <a:ext uri="{FF2B5EF4-FFF2-40B4-BE49-F238E27FC236}">
              <a16:creationId xmlns:a16="http://schemas.microsoft.com/office/drawing/2014/main" id="{8CCBA538-F590-4041-98A4-02F6F8AC2F25}"/>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cstate="print">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3562350" y="0"/>
          <a:ext cx="733425" cy="466725"/>
        </a:xfrm>
        <a:prstGeom xmlns:a="http://schemas.openxmlformats.org/drawingml/2006/main" prst="rect">
          <a:avLst/>
        </a:prstGeom>
      </cdr:spPr>
    </cdr:pic>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E1AF-744F-7709-10BF-1942CF326E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9396A95-2D60-0884-0C38-E2116FBAB1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FDFB6E3-EC88-253F-8D4B-302F45207A64}"/>
              </a:ext>
            </a:extLst>
          </p:cNvPr>
          <p:cNvSpPr>
            <a:spLocks noGrp="1"/>
          </p:cNvSpPr>
          <p:nvPr>
            <p:ph type="dt" sz="half" idx="10"/>
          </p:nvPr>
        </p:nvSpPr>
        <p:spPr/>
        <p:txBody>
          <a:bodyPr/>
          <a:lstStyle/>
          <a:p>
            <a:fld id="{ABB9943C-DC49-4BCC-9F72-AAED1EF83DDE}" type="datetimeFigureOut">
              <a:rPr lang="en-IN" smtClean="0"/>
              <a:t>06-11-2022</a:t>
            </a:fld>
            <a:endParaRPr lang="en-IN"/>
          </a:p>
        </p:txBody>
      </p:sp>
      <p:sp>
        <p:nvSpPr>
          <p:cNvPr id="5" name="Footer Placeholder 4">
            <a:extLst>
              <a:ext uri="{FF2B5EF4-FFF2-40B4-BE49-F238E27FC236}">
                <a16:creationId xmlns:a16="http://schemas.microsoft.com/office/drawing/2014/main" id="{41195101-3F91-1927-749F-5A94914A0A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3D3E5C-04B6-D440-9F11-C7A88F0D6073}"/>
              </a:ext>
            </a:extLst>
          </p:cNvPr>
          <p:cNvSpPr>
            <a:spLocks noGrp="1"/>
          </p:cNvSpPr>
          <p:nvPr>
            <p:ph type="sldNum" sz="quarter" idx="12"/>
          </p:nvPr>
        </p:nvSpPr>
        <p:spPr/>
        <p:txBody>
          <a:bodyPr/>
          <a:lstStyle/>
          <a:p>
            <a:fld id="{08344A48-A39E-498D-A208-0ECF8609E99D}" type="slidenum">
              <a:rPr lang="en-IN" smtClean="0"/>
              <a:t>‹#›</a:t>
            </a:fld>
            <a:endParaRPr lang="en-IN"/>
          </a:p>
        </p:txBody>
      </p:sp>
    </p:spTree>
    <p:extLst>
      <p:ext uri="{BB962C8B-B14F-4D97-AF65-F5344CB8AC3E}">
        <p14:creationId xmlns:p14="http://schemas.microsoft.com/office/powerpoint/2010/main" val="2723318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5A486-D7CF-7DBD-5854-792FC611B05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FAD6EC-895B-6B22-2834-8A2514163C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95E9CA-7563-C7A1-AAD3-05BB8808FD6E}"/>
              </a:ext>
            </a:extLst>
          </p:cNvPr>
          <p:cNvSpPr>
            <a:spLocks noGrp="1"/>
          </p:cNvSpPr>
          <p:nvPr>
            <p:ph type="dt" sz="half" idx="10"/>
          </p:nvPr>
        </p:nvSpPr>
        <p:spPr/>
        <p:txBody>
          <a:bodyPr/>
          <a:lstStyle/>
          <a:p>
            <a:fld id="{ABB9943C-DC49-4BCC-9F72-AAED1EF83DDE}" type="datetimeFigureOut">
              <a:rPr lang="en-IN" smtClean="0"/>
              <a:t>06-11-2022</a:t>
            </a:fld>
            <a:endParaRPr lang="en-IN"/>
          </a:p>
        </p:txBody>
      </p:sp>
      <p:sp>
        <p:nvSpPr>
          <p:cNvPr id="5" name="Footer Placeholder 4">
            <a:extLst>
              <a:ext uri="{FF2B5EF4-FFF2-40B4-BE49-F238E27FC236}">
                <a16:creationId xmlns:a16="http://schemas.microsoft.com/office/drawing/2014/main" id="{5203C0DE-8012-8E03-511D-10F7A9AD27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659D99-7A45-FE98-BB67-EDE9CA3E1745}"/>
              </a:ext>
            </a:extLst>
          </p:cNvPr>
          <p:cNvSpPr>
            <a:spLocks noGrp="1"/>
          </p:cNvSpPr>
          <p:nvPr>
            <p:ph type="sldNum" sz="quarter" idx="12"/>
          </p:nvPr>
        </p:nvSpPr>
        <p:spPr/>
        <p:txBody>
          <a:bodyPr/>
          <a:lstStyle/>
          <a:p>
            <a:fld id="{08344A48-A39E-498D-A208-0ECF8609E99D}" type="slidenum">
              <a:rPr lang="en-IN" smtClean="0"/>
              <a:t>‹#›</a:t>
            </a:fld>
            <a:endParaRPr lang="en-IN"/>
          </a:p>
        </p:txBody>
      </p:sp>
    </p:spTree>
    <p:extLst>
      <p:ext uri="{BB962C8B-B14F-4D97-AF65-F5344CB8AC3E}">
        <p14:creationId xmlns:p14="http://schemas.microsoft.com/office/powerpoint/2010/main" val="895891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8C8344-D6D9-CABC-3EC2-24963D1819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B6D114-074B-3DA0-AD5D-01154302D9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2FADF3-0365-D7DD-95B8-961036F30D43}"/>
              </a:ext>
            </a:extLst>
          </p:cNvPr>
          <p:cNvSpPr>
            <a:spLocks noGrp="1"/>
          </p:cNvSpPr>
          <p:nvPr>
            <p:ph type="dt" sz="half" idx="10"/>
          </p:nvPr>
        </p:nvSpPr>
        <p:spPr/>
        <p:txBody>
          <a:bodyPr/>
          <a:lstStyle/>
          <a:p>
            <a:fld id="{ABB9943C-DC49-4BCC-9F72-AAED1EF83DDE}" type="datetimeFigureOut">
              <a:rPr lang="en-IN" smtClean="0"/>
              <a:t>06-11-2022</a:t>
            </a:fld>
            <a:endParaRPr lang="en-IN"/>
          </a:p>
        </p:txBody>
      </p:sp>
      <p:sp>
        <p:nvSpPr>
          <p:cNvPr id="5" name="Footer Placeholder 4">
            <a:extLst>
              <a:ext uri="{FF2B5EF4-FFF2-40B4-BE49-F238E27FC236}">
                <a16:creationId xmlns:a16="http://schemas.microsoft.com/office/drawing/2014/main" id="{8AF4A113-27A6-506E-1194-E6A14624EA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0B0F08-0264-DD81-6AD8-C4F203D4D2C5}"/>
              </a:ext>
            </a:extLst>
          </p:cNvPr>
          <p:cNvSpPr>
            <a:spLocks noGrp="1"/>
          </p:cNvSpPr>
          <p:nvPr>
            <p:ph type="sldNum" sz="quarter" idx="12"/>
          </p:nvPr>
        </p:nvSpPr>
        <p:spPr/>
        <p:txBody>
          <a:bodyPr/>
          <a:lstStyle/>
          <a:p>
            <a:fld id="{08344A48-A39E-498D-A208-0ECF8609E99D}" type="slidenum">
              <a:rPr lang="en-IN" smtClean="0"/>
              <a:t>‹#›</a:t>
            </a:fld>
            <a:endParaRPr lang="en-IN"/>
          </a:p>
        </p:txBody>
      </p:sp>
    </p:spTree>
    <p:extLst>
      <p:ext uri="{BB962C8B-B14F-4D97-AF65-F5344CB8AC3E}">
        <p14:creationId xmlns:p14="http://schemas.microsoft.com/office/powerpoint/2010/main" val="4272065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047AF-A498-2231-20FA-FA1F803AF3F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7D6886-3B98-B752-A1DC-EA6AA57F8D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DC7EEE-A7D9-86BB-2C91-5E4AA9A0D6E8}"/>
              </a:ext>
            </a:extLst>
          </p:cNvPr>
          <p:cNvSpPr>
            <a:spLocks noGrp="1"/>
          </p:cNvSpPr>
          <p:nvPr>
            <p:ph type="dt" sz="half" idx="10"/>
          </p:nvPr>
        </p:nvSpPr>
        <p:spPr/>
        <p:txBody>
          <a:bodyPr/>
          <a:lstStyle/>
          <a:p>
            <a:fld id="{ABB9943C-DC49-4BCC-9F72-AAED1EF83DDE}" type="datetimeFigureOut">
              <a:rPr lang="en-IN" smtClean="0"/>
              <a:t>06-11-2022</a:t>
            </a:fld>
            <a:endParaRPr lang="en-IN"/>
          </a:p>
        </p:txBody>
      </p:sp>
      <p:sp>
        <p:nvSpPr>
          <p:cNvPr id="5" name="Footer Placeholder 4">
            <a:extLst>
              <a:ext uri="{FF2B5EF4-FFF2-40B4-BE49-F238E27FC236}">
                <a16:creationId xmlns:a16="http://schemas.microsoft.com/office/drawing/2014/main" id="{42345AD7-B225-7629-0D63-435621AFA8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C86F37-C61B-D170-D8FF-0BF4D02983AE}"/>
              </a:ext>
            </a:extLst>
          </p:cNvPr>
          <p:cNvSpPr>
            <a:spLocks noGrp="1"/>
          </p:cNvSpPr>
          <p:nvPr>
            <p:ph type="sldNum" sz="quarter" idx="12"/>
          </p:nvPr>
        </p:nvSpPr>
        <p:spPr/>
        <p:txBody>
          <a:bodyPr/>
          <a:lstStyle/>
          <a:p>
            <a:fld id="{08344A48-A39E-498D-A208-0ECF8609E99D}" type="slidenum">
              <a:rPr lang="en-IN" smtClean="0"/>
              <a:t>‹#›</a:t>
            </a:fld>
            <a:endParaRPr lang="en-IN"/>
          </a:p>
        </p:txBody>
      </p:sp>
    </p:spTree>
    <p:extLst>
      <p:ext uri="{BB962C8B-B14F-4D97-AF65-F5344CB8AC3E}">
        <p14:creationId xmlns:p14="http://schemas.microsoft.com/office/powerpoint/2010/main" val="2335228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F76B0-B95B-59C6-37FB-67A888BC7B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868CAE5-93F0-EBF7-D73A-FBD019DA57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C55150-34C4-7303-4E5D-3931EAA49174}"/>
              </a:ext>
            </a:extLst>
          </p:cNvPr>
          <p:cNvSpPr>
            <a:spLocks noGrp="1"/>
          </p:cNvSpPr>
          <p:nvPr>
            <p:ph type="dt" sz="half" idx="10"/>
          </p:nvPr>
        </p:nvSpPr>
        <p:spPr/>
        <p:txBody>
          <a:bodyPr/>
          <a:lstStyle/>
          <a:p>
            <a:fld id="{ABB9943C-DC49-4BCC-9F72-AAED1EF83DDE}" type="datetimeFigureOut">
              <a:rPr lang="en-IN" smtClean="0"/>
              <a:t>06-11-2022</a:t>
            </a:fld>
            <a:endParaRPr lang="en-IN"/>
          </a:p>
        </p:txBody>
      </p:sp>
      <p:sp>
        <p:nvSpPr>
          <p:cNvPr id="5" name="Footer Placeholder 4">
            <a:extLst>
              <a:ext uri="{FF2B5EF4-FFF2-40B4-BE49-F238E27FC236}">
                <a16:creationId xmlns:a16="http://schemas.microsoft.com/office/drawing/2014/main" id="{DF148F39-C8B0-2AD4-26ED-1CCB798EDF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27E8F2-A127-8F24-AE39-0FC3B9284017}"/>
              </a:ext>
            </a:extLst>
          </p:cNvPr>
          <p:cNvSpPr>
            <a:spLocks noGrp="1"/>
          </p:cNvSpPr>
          <p:nvPr>
            <p:ph type="sldNum" sz="quarter" idx="12"/>
          </p:nvPr>
        </p:nvSpPr>
        <p:spPr/>
        <p:txBody>
          <a:bodyPr/>
          <a:lstStyle/>
          <a:p>
            <a:fld id="{08344A48-A39E-498D-A208-0ECF8609E99D}" type="slidenum">
              <a:rPr lang="en-IN" smtClean="0"/>
              <a:t>‹#›</a:t>
            </a:fld>
            <a:endParaRPr lang="en-IN"/>
          </a:p>
        </p:txBody>
      </p:sp>
    </p:spTree>
    <p:extLst>
      <p:ext uri="{BB962C8B-B14F-4D97-AF65-F5344CB8AC3E}">
        <p14:creationId xmlns:p14="http://schemas.microsoft.com/office/powerpoint/2010/main" val="903912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83C8-484F-1306-BB82-AE4A6323A3B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A06659-F0F4-5856-5843-7877CB7BBC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C7768CE-6CD4-41D5-764F-E896423537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42768BC-6922-1247-D88A-E4EA470A76F1}"/>
              </a:ext>
            </a:extLst>
          </p:cNvPr>
          <p:cNvSpPr>
            <a:spLocks noGrp="1"/>
          </p:cNvSpPr>
          <p:nvPr>
            <p:ph type="dt" sz="half" idx="10"/>
          </p:nvPr>
        </p:nvSpPr>
        <p:spPr/>
        <p:txBody>
          <a:bodyPr/>
          <a:lstStyle/>
          <a:p>
            <a:fld id="{ABB9943C-DC49-4BCC-9F72-AAED1EF83DDE}" type="datetimeFigureOut">
              <a:rPr lang="en-IN" smtClean="0"/>
              <a:t>06-11-2022</a:t>
            </a:fld>
            <a:endParaRPr lang="en-IN"/>
          </a:p>
        </p:txBody>
      </p:sp>
      <p:sp>
        <p:nvSpPr>
          <p:cNvPr id="6" name="Footer Placeholder 5">
            <a:extLst>
              <a:ext uri="{FF2B5EF4-FFF2-40B4-BE49-F238E27FC236}">
                <a16:creationId xmlns:a16="http://schemas.microsoft.com/office/drawing/2014/main" id="{64ED96F4-2253-CB3E-DC7C-90BD36B6D0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A0B95C4-38C2-C810-AB4C-745F19E416A3}"/>
              </a:ext>
            </a:extLst>
          </p:cNvPr>
          <p:cNvSpPr>
            <a:spLocks noGrp="1"/>
          </p:cNvSpPr>
          <p:nvPr>
            <p:ph type="sldNum" sz="quarter" idx="12"/>
          </p:nvPr>
        </p:nvSpPr>
        <p:spPr/>
        <p:txBody>
          <a:bodyPr/>
          <a:lstStyle/>
          <a:p>
            <a:fld id="{08344A48-A39E-498D-A208-0ECF8609E99D}" type="slidenum">
              <a:rPr lang="en-IN" smtClean="0"/>
              <a:t>‹#›</a:t>
            </a:fld>
            <a:endParaRPr lang="en-IN"/>
          </a:p>
        </p:txBody>
      </p:sp>
    </p:spTree>
    <p:extLst>
      <p:ext uri="{BB962C8B-B14F-4D97-AF65-F5344CB8AC3E}">
        <p14:creationId xmlns:p14="http://schemas.microsoft.com/office/powerpoint/2010/main" val="2280233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DF88-F512-6506-A450-96385DEBADD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5958E6-CD19-9D3E-0589-2936CECAA7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2CED5F-379C-B4B7-393D-6928A435DF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E2084B5-08C8-D63F-2488-FFA4B190D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443B33-7B35-9670-9AEF-E2376BB6EC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1C28A97-B885-9312-9630-2894F6CC12ED}"/>
              </a:ext>
            </a:extLst>
          </p:cNvPr>
          <p:cNvSpPr>
            <a:spLocks noGrp="1"/>
          </p:cNvSpPr>
          <p:nvPr>
            <p:ph type="dt" sz="half" idx="10"/>
          </p:nvPr>
        </p:nvSpPr>
        <p:spPr/>
        <p:txBody>
          <a:bodyPr/>
          <a:lstStyle/>
          <a:p>
            <a:fld id="{ABB9943C-DC49-4BCC-9F72-AAED1EF83DDE}" type="datetimeFigureOut">
              <a:rPr lang="en-IN" smtClean="0"/>
              <a:t>06-11-2022</a:t>
            </a:fld>
            <a:endParaRPr lang="en-IN"/>
          </a:p>
        </p:txBody>
      </p:sp>
      <p:sp>
        <p:nvSpPr>
          <p:cNvPr id="8" name="Footer Placeholder 7">
            <a:extLst>
              <a:ext uri="{FF2B5EF4-FFF2-40B4-BE49-F238E27FC236}">
                <a16:creationId xmlns:a16="http://schemas.microsoft.com/office/drawing/2014/main" id="{B75A96E6-F934-2E02-C34D-1C1B3152AA4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7B840FC-C75F-A357-7D19-C05C10E77A55}"/>
              </a:ext>
            </a:extLst>
          </p:cNvPr>
          <p:cNvSpPr>
            <a:spLocks noGrp="1"/>
          </p:cNvSpPr>
          <p:nvPr>
            <p:ph type="sldNum" sz="quarter" idx="12"/>
          </p:nvPr>
        </p:nvSpPr>
        <p:spPr/>
        <p:txBody>
          <a:bodyPr/>
          <a:lstStyle/>
          <a:p>
            <a:fld id="{08344A48-A39E-498D-A208-0ECF8609E99D}" type="slidenum">
              <a:rPr lang="en-IN" smtClean="0"/>
              <a:t>‹#›</a:t>
            </a:fld>
            <a:endParaRPr lang="en-IN"/>
          </a:p>
        </p:txBody>
      </p:sp>
    </p:spTree>
    <p:extLst>
      <p:ext uri="{BB962C8B-B14F-4D97-AF65-F5344CB8AC3E}">
        <p14:creationId xmlns:p14="http://schemas.microsoft.com/office/powerpoint/2010/main" val="3558183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49C2-BEBA-3993-137A-DECA9289144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BE3DBC2-8E79-D3DF-6008-C996483B8F60}"/>
              </a:ext>
            </a:extLst>
          </p:cNvPr>
          <p:cNvSpPr>
            <a:spLocks noGrp="1"/>
          </p:cNvSpPr>
          <p:nvPr>
            <p:ph type="dt" sz="half" idx="10"/>
          </p:nvPr>
        </p:nvSpPr>
        <p:spPr/>
        <p:txBody>
          <a:bodyPr/>
          <a:lstStyle/>
          <a:p>
            <a:fld id="{ABB9943C-DC49-4BCC-9F72-AAED1EF83DDE}" type="datetimeFigureOut">
              <a:rPr lang="en-IN" smtClean="0"/>
              <a:t>06-11-2022</a:t>
            </a:fld>
            <a:endParaRPr lang="en-IN"/>
          </a:p>
        </p:txBody>
      </p:sp>
      <p:sp>
        <p:nvSpPr>
          <p:cNvPr id="4" name="Footer Placeholder 3">
            <a:extLst>
              <a:ext uri="{FF2B5EF4-FFF2-40B4-BE49-F238E27FC236}">
                <a16:creationId xmlns:a16="http://schemas.microsoft.com/office/drawing/2014/main" id="{9A6AD90D-8A0A-D673-95AB-0E7BEFE8E44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E8D6C29-619C-E311-77AF-9C86B4801388}"/>
              </a:ext>
            </a:extLst>
          </p:cNvPr>
          <p:cNvSpPr>
            <a:spLocks noGrp="1"/>
          </p:cNvSpPr>
          <p:nvPr>
            <p:ph type="sldNum" sz="quarter" idx="12"/>
          </p:nvPr>
        </p:nvSpPr>
        <p:spPr/>
        <p:txBody>
          <a:bodyPr/>
          <a:lstStyle/>
          <a:p>
            <a:fld id="{08344A48-A39E-498D-A208-0ECF8609E99D}" type="slidenum">
              <a:rPr lang="en-IN" smtClean="0"/>
              <a:t>‹#›</a:t>
            </a:fld>
            <a:endParaRPr lang="en-IN"/>
          </a:p>
        </p:txBody>
      </p:sp>
    </p:spTree>
    <p:extLst>
      <p:ext uri="{BB962C8B-B14F-4D97-AF65-F5344CB8AC3E}">
        <p14:creationId xmlns:p14="http://schemas.microsoft.com/office/powerpoint/2010/main" val="1934586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4DD08D-A107-04E6-6CE3-8F6FD64D9301}"/>
              </a:ext>
            </a:extLst>
          </p:cNvPr>
          <p:cNvSpPr>
            <a:spLocks noGrp="1"/>
          </p:cNvSpPr>
          <p:nvPr>
            <p:ph type="dt" sz="half" idx="10"/>
          </p:nvPr>
        </p:nvSpPr>
        <p:spPr/>
        <p:txBody>
          <a:bodyPr/>
          <a:lstStyle/>
          <a:p>
            <a:fld id="{ABB9943C-DC49-4BCC-9F72-AAED1EF83DDE}" type="datetimeFigureOut">
              <a:rPr lang="en-IN" smtClean="0"/>
              <a:t>06-11-2022</a:t>
            </a:fld>
            <a:endParaRPr lang="en-IN"/>
          </a:p>
        </p:txBody>
      </p:sp>
      <p:sp>
        <p:nvSpPr>
          <p:cNvPr id="3" name="Footer Placeholder 2">
            <a:extLst>
              <a:ext uri="{FF2B5EF4-FFF2-40B4-BE49-F238E27FC236}">
                <a16:creationId xmlns:a16="http://schemas.microsoft.com/office/drawing/2014/main" id="{84F74A71-AD65-1404-B83A-BC13FD6CB9B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9E311F3-49A5-8E64-35B3-5060D7CD7868}"/>
              </a:ext>
            </a:extLst>
          </p:cNvPr>
          <p:cNvSpPr>
            <a:spLocks noGrp="1"/>
          </p:cNvSpPr>
          <p:nvPr>
            <p:ph type="sldNum" sz="quarter" idx="12"/>
          </p:nvPr>
        </p:nvSpPr>
        <p:spPr/>
        <p:txBody>
          <a:bodyPr/>
          <a:lstStyle/>
          <a:p>
            <a:fld id="{08344A48-A39E-498D-A208-0ECF8609E99D}" type="slidenum">
              <a:rPr lang="en-IN" smtClean="0"/>
              <a:t>‹#›</a:t>
            </a:fld>
            <a:endParaRPr lang="en-IN"/>
          </a:p>
        </p:txBody>
      </p:sp>
    </p:spTree>
    <p:extLst>
      <p:ext uri="{BB962C8B-B14F-4D97-AF65-F5344CB8AC3E}">
        <p14:creationId xmlns:p14="http://schemas.microsoft.com/office/powerpoint/2010/main" val="3241706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C9436-0525-0F3B-1FBB-8054908472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6016C5-44B5-03C4-9C40-32DB67BA48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9FF5F24-9DBC-3B34-D456-9C942C626D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1959B2-C7EC-CC0F-8C90-855051D96BA6}"/>
              </a:ext>
            </a:extLst>
          </p:cNvPr>
          <p:cNvSpPr>
            <a:spLocks noGrp="1"/>
          </p:cNvSpPr>
          <p:nvPr>
            <p:ph type="dt" sz="half" idx="10"/>
          </p:nvPr>
        </p:nvSpPr>
        <p:spPr/>
        <p:txBody>
          <a:bodyPr/>
          <a:lstStyle/>
          <a:p>
            <a:fld id="{ABB9943C-DC49-4BCC-9F72-AAED1EF83DDE}" type="datetimeFigureOut">
              <a:rPr lang="en-IN" smtClean="0"/>
              <a:t>06-11-2022</a:t>
            </a:fld>
            <a:endParaRPr lang="en-IN"/>
          </a:p>
        </p:txBody>
      </p:sp>
      <p:sp>
        <p:nvSpPr>
          <p:cNvPr id="6" name="Footer Placeholder 5">
            <a:extLst>
              <a:ext uri="{FF2B5EF4-FFF2-40B4-BE49-F238E27FC236}">
                <a16:creationId xmlns:a16="http://schemas.microsoft.com/office/drawing/2014/main" id="{BB680B26-4584-042E-BB04-3E5774A437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E53A4C-3D42-AAA8-8BE3-A882A75D058B}"/>
              </a:ext>
            </a:extLst>
          </p:cNvPr>
          <p:cNvSpPr>
            <a:spLocks noGrp="1"/>
          </p:cNvSpPr>
          <p:nvPr>
            <p:ph type="sldNum" sz="quarter" idx="12"/>
          </p:nvPr>
        </p:nvSpPr>
        <p:spPr/>
        <p:txBody>
          <a:bodyPr/>
          <a:lstStyle/>
          <a:p>
            <a:fld id="{08344A48-A39E-498D-A208-0ECF8609E99D}" type="slidenum">
              <a:rPr lang="en-IN" smtClean="0"/>
              <a:t>‹#›</a:t>
            </a:fld>
            <a:endParaRPr lang="en-IN"/>
          </a:p>
        </p:txBody>
      </p:sp>
    </p:spTree>
    <p:extLst>
      <p:ext uri="{BB962C8B-B14F-4D97-AF65-F5344CB8AC3E}">
        <p14:creationId xmlns:p14="http://schemas.microsoft.com/office/powerpoint/2010/main" val="96037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89A0B-B4FA-1B44-48D6-2F22CD2004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4684214-E58E-A273-57A1-93399A4BE4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CB56531-9F4E-C384-08B6-2285ECEDEB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231340-92E1-AF6A-A281-610C5C5594C1}"/>
              </a:ext>
            </a:extLst>
          </p:cNvPr>
          <p:cNvSpPr>
            <a:spLocks noGrp="1"/>
          </p:cNvSpPr>
          <p:nvPr>
            <p:ph type="dt" sz="half" idx="10"/>
          </p:nvPr>
        </p:nvSpPr>
        <p:spPr/>
        <p:txBody>
          <a:bodyPr/>
          <a:lstStyle/>
          <a:p>
            <a:fld id="{ABB9943C-DC49-4BCC-9F72-AAED1EF83DDE}" type="datetimeFigureOut">
              <a:rPr lang="en-IN" smtClean="0"/>
              <a:t>06-11-2022</a:t>
            </a:fld>
            <a:endParaRPr lang="en-IN"/>
          </a:p>
        </p:txBody>
      </p:sp>
      <p:sp>
        <p:nvSpPr>
          <p:cNvPr id="6" name="Footer Placeholder 5">
            <a:extLst>
              <a:ext uri="{FF2B5EF4-FFF2-40B4-BE49-F238E27FC236}">
                <a16:creationId xmlns:a16="http://schemas.microsoft.com/office/drawing/2014/main" id="{5B2A1EE0-5BC7-08F9-3699-591668D332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07A607C-C19D-BDA1-8006-D795B1A6B766}"/>
              </a:ext>
            </a:extLst>
          </p:cNvPr>
          <p:cNvSpPr>
            <a:spLocks noGrp="1"/>
          </p:cNvSpPr>
          <p:nvPr>
            <p:ph type="sldNum" sz="quarter" idx="12"/>
          </p:nvPr>
        </p:nvSpPr>
        <p:spPr/>
        <p:txBody>
          <a:bodyPr/>
          <a:lstStyle/>
          <a:p>
            <a:fld id="{08344A48-A39E-498D-A208-0ECF8609E99D}" type="slidenum">
              <a:rPr lang="en-IN" smtClean="0"/>
              <a:t>‹#›</a:t>
            </a:fld>
            <a:endParaRPr lang="en-IN"/>
          </a:p>
        </p:txBody>
      </p:sp>
    </p:spTree>
    <p:extLst>
      <p:ext uri="{BB962C8B-B14F-4D97-AF65-F5344CB8AC3E}">
        <p14:creationId xmlns:p14="http://schemas.microsoft.com/office/powerpoint/2010/main" val="2315783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8E56F-0E5E-367C-8AB0-5E27A99FA2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E027C5-1441-D946-4367-6332855338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2C7B98-684E-7FC6-8853-6756154B4A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B9943C-DC49-4BCC-9F72-AAED1EF83DDE}" type="datetimeFigureOut">
              <a:rPr lang="en-IN" smtClean="0"/>
              <a:t>06-11-2022</a:t>
            </a:fld>
            <a:endParaRPr lang="en-IN"/>
          </a:p>
        </p:txBody>
      </p:sp>
      <p:sp>
        <p:nvSpPr>
          <p:cNvPr id="5" name="Footer Placeholder 4">
            <a:extLst>
              <a:ext uri="{FF2B5EF4-FFF2-40B4-BE49-F238E27FC236}">
                <a16:creationId xmlns:a16="http://schemas.microsoft.com/office/drawing/2014/main" id="{B509F8B5-53CB-4EBE-AB26-11CE1D3B72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2D58A3A-03CF-E4B1-9FD2-F78DE9EEBB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344A48-A39E-498D-A208-0ECF8609E99D}" type="slidenum">
              <a:rPr lang="en-IN" smtClean="0"/>
              <a:t>‹#›</a:t>
            </a:fld>
            <a:endParaRPr lang="en-IN"/>
          </a:p>
        </p:txBody>
      </p:sp>
    </p:spTree>
    <p:extLst>
      <p:ext uri="{BB962C8B-B14F-4D97-AF65-F5344CB8AC3E}">
        <p14:creationId xmlns:p14="http://schemas.microsoft.com/office/powerpoint/2010/main" val="3215731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534682-B68F-B3D4-B72B-637767837D83}"/>
              </a:ext>
            </a:extLst>
          </p:cNvPr>
          <p:cNvSpPr>
            <a:spLocks noGrp="1"/>
          </p:cNvSpPr>
          <p:nvPr>
            <p:ph type="ctrTitle"/>
          </p:nvPr>
        </p:nvSpPr>
        <p:spPr/>
        <p:txBody>
          <a:bodyPr/>
          <a:lstStyle/>
          <a:p>
            <a:r>
              <a:rPr lang="en-IN" dirty="0"/>
              <a:t>CAR LAUNCH ANALYSIS IN UK MARKET</a:t>
            </a:r>
          </a:p>
        </p:txBody>
      </p:sp>
      <p:pic>
        <p:nvPicPr>
          <p:cNvPr id="7" name="Picture 6">
            <a:extLst>
              <a:ext uri="{FF2B5EF4-FFF2-40B4-BE49-F238E27FC236}">
                <a16:creationId xmlns:a16="http://schemas.microsoft.com/office/drawing/2014/main" id="{DD20BAB2-AF4E-6949-5F0A-FE4E967F0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20098"/>
          </a:xfrm>
          <a:prstGeom prst="rect">
            <a:avLst/>
          </a:prstGeom>
        </p:spPr>
      </p:pic>
      <p:sp>
        <p:nvSpPr>
          <p:cNvPr id="9" name="TextBox 8">
            <a:extLst>
              <a:ext uri="{FF2B5EF4-FFF2-40B4-BE49-F238E27FC236}">
                <a16:creationId xmlns:a16="http://schemas.microsoft.com/office/drawing/2014/main" id="{81AEDCED-8143-E473-65F6-6441EFC2CC84}"/>
              </a:ext>
            </a:extLst>
          </p:cNvPr>
          <p:cNvSpPr txBox="1"/>
          <p:nvPr/>
        </p:nvSpPr>
        <p:spPr>
          <a:xfrm>
            <a:off x="2512382" y="3429000"/>
            <a:ext cx="6338655" cy="2862322"/>
          </a:xfrm>
          <a:prstGeom prst="rect">
            <a:avLst/>
          </a:prstGeom>
          <a:noFill/>
        </p:spPr>
        <p:txBody>
          <a:bodyPr wrap="square" rtlCol="0">
            <a:spAutoFit/>
          </a:bodyPr>
          <a:lstStyle/>
          <a:p>
            <a:r>
              <a:rPr lang="en-IN" dirty="0">
                <a:solidFill>
                  <a:schemeClr val="bg1"/>
                </a:solidFill>
                <a:latin typeface="Bodoni MT Black" panose="02070A03080606020203" pitchFamily="18" charset="0"/>
              </a:rPr>
              <a:t> </a:t>
            </a:r>
            <a:r>
              <a:rPr lang="en-IN" sz="6000" dirty="0">
                <a:solidFill>
                  <a:schemeClr val="bg1"/>
                </a:solidFill>
                <a:latin typeface="Bodoni MT Black" panose="02070A03080606020203" pitchFamily="18" charset="0"/>
              </a:rPr>
              <a:t>CAR LAUNCH        ANALYSIS IN UK MARKET</a:t>
            </a:r>
          </a:p>
        </p:txBody>
      </p:sp>
    </p:spTree>
    <p:extLst>
      <p:ext uri="{BB962C8B-B14F-4D97-AF65-F5344CB8AC3E}">
        <p14:creationId xmlns:p14="http://schemas.microsoft.com/office/powerpoint/2010/main" val="2745656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DECE1-2B2A-6499-14E5-DBB1F7449558}"/>
              </a:ext>
            </a:extLst>
          </p:cNvPr>
          <p:cNvSpPr>
            <a:spLocks noGrp="1"/>
          </p:cNvSpPr>
          <p:nvPr>
            <p:ph type="title"/>
          </p:nvPr>
        </p:nvSpPr>
        <p:spPr>
          <a:xfrm>
            <a:off x="838200" y="365125"/>
            <a:ext cx="10515600" cy="1244599"/>
          </a:xfrm>
          <a:solidFill>
            <a:schemeClr val="accent1">
              <a:lumMod val="75000"/>
            </a:schemeClr>
          </a:solidFill>
        </p:spPr>
        <p:txBody>
          <a:bodyPr>
            <a:noAutofit/>
          </a:bodyPr>
          <a:lstStyle/>
          <a:p>
            <a:r>
              <a:rPr lang="en-US" sz="3200" b="1" dirty="0">
                <a:solidFill>
                  <a:schemeClr val="bg1"/>
                </a:solidFill>
                <a:latin typeface="+mn-lt"/>
              </a:rPr>
              <a:t>c. Find relationship between fuel efficiency &amp; price of car/sales of car/fuel type/, etc.</a:t>
            </a:r>
            <a:br>
              <a:rPr lang="en-US" sz="3200" b="1" dirty="0">
                <a:solidFill>
                  <a:schemeClr val="bg1"/>
                </a:solidFill>
                <a:latin typeface="+mn-lt"/>
              </a:rPr>
            </a:br>
            <a:endParaRPr lang="en-IN" sz="3200" b="1" dirty="0">
              <a:solidFill>
                <a:schemeClr val="bg1"/>
              </a:solidFill>
              <a:latin typeface="+mn-lt"/>
            </a:endParaRPr>
          </a:p>
        </p:txBody>
      </p:sp>
      <p:sp>
        <p:nvSpPr>
          <p:cNvPr id="3" name="Content Placeholder 2">
            <a:extLst>
              <a:ext uri="{FF2B5EF4-FFF2-40B4-BE49-F238E27FC236}">
                <a16:creationId xmlns:a16="http://schemas.microsoft.com/office/drawing/2014/main" id="{99AD58A9-B221-16C7-6BBB-170CE72BE6BB}"/>
              </a:ext>
            </a:extLst>
          </p:cNvPr>
          <p:cNvSpPr>
            <a:spLocks noGrp="1"/>
          </p:cNvSpPr>
          <p:nvPr>
            <p:ph idx="1"/>
          </p:nvPr>
        </p:nvSpPr>
        <p:spPr>
          <a:xfrm>
            <a:off x="838200" y="1323976"/>
            <a:ext cx="10515600" cy="4852987"/>
          </a:xfrm>
          <a:solidFill>
            <a:srgbClr val="C00000"/>
          </a:solidFill>
        </p:spPr>
        <p:txBody>
          <a:bodyPr>
            <a:normAutofit lnSpcReduction="10000"/>
          </a:bodyPr>
          <a:lstStyle/>
          <a:p>
            <a:r>
              <a:rPr lang="en-IN" dirty="0">
                <a:solidFill>
                  <a:srgbClr val="FFFF00"/>
                </a:solidFill>
              </a:rPr>
              <a:t>The fuel efficiency on analysis can be divided on basis of fuel type and basis of type of automation of car-</a:t>
            </a:r>
          </a:p>
          <a:p>
            <a:r>
              <a:rPr lang="en-IN" dirty="0">
                <a:solidFill>
                  <a:srgbClr val="FFFF00"/>
                </a:solidFill>
              </a:rPr>
              <a:t>The most high range of fuel efficiency which a car gives is that of 134.5 mpg given by </a:t>
            </a:r>
            <a:r>
              <a:rPr lang="en-IN" dirty="0" err="1">
                <a:solidFill>
                  <a:srgbClr val="FFFF00"/>
                </a:solidFill>
              </a:rPr>
              <a:t>automatic,semi</a:t>
            </a:r>
            <a:r>
              <a:rPr lang="en-IN" dirty="0">
                <a:solidFill>
                  <a:srgbClr val="FFFF00"/>
                </a:solidFill>
              </a:rPr>
              <a:t> automatic and hybrid </a:t>
            </a:r>
            <a:r>
              <a:rPr lang="en-IN" dirty="0" err="1">
                <a:solidFill>
                  <a:srgbClr val="FFFF00"/>
                </a:solidFill>
              </a:rPr>
              <a:t>cars,as</a:t>
            </a:r>
            <a:r>
              <a:rPr lang="en-IN" dirty="0">
                <a:solidFill>
                  <a:srgbClr val="FFFF00"/>
                </a:solidFill>
              </a:rPr>
              <a:t> they save fuel use but sales are low as they may be expensive to buy.</a:t>
            </a:r>
          </a:p>
          <a:p>
            <a:r>
              <a:rPr lang="en-IN" dirty="0">
                <a:solidFill>
                  <a:srgbClr val="FFFF00"/>
                </a:solidFill>
              </a:rPr>
              <a:t>People in such case prefer moderate efficiency with a relatively lower </a:t>
            </a:r>
            <a:r>
              <a:rPr lang="en-IN" dirty="0" err="1">
                <a:solidFill>
                  <a:srgbClr val="FFFF00"/>
                </a:solidFill>
              </a:rPr>
              <a:t>cost.Like</a:t>
            </a:r>
            <a:r>
              <a:rPr lang="en-IN" dirty="0">
                <a:solidFill>
                  <a:srgbClr val="FFFF00"/>
                </a:solidFill>
              </a:rPr>
              <a:t> Automatic cars were sold at worth of 7511836 pounds, with efficiency at 57 mpg.</a:t>
            </a:r>
          </a:p>
          <a:p>
            <a:r>
              <a:rPr lang="en-IN" dirty="0">
                <a:solidFill>
                  <a:srgbClr val="FFFF00"/>
                </a:solidFill>
              </a:rPr>
              <a:t>Semi automatic cars were sold at a worth of 11796670, higher than </a:t>
            </a:r>
            <a:r>
              <a:rPr lang="en-IN" dirty="0" err="1">
                <a:solidFill>
                  <a:srgbClr val="FFFF00"/>
                </a:solidFill>
              </a:rPr>
              <a:t>automatic,maybe</a:t>
            </a:r>
            <a:r>
              <a:rPr lang="en-IN" dirty="0">
                <a:solidFill>
                  <a:srgbClr val="FFFF00"/>
                </a:solidFill>
              </a:rPr>
              <a:t> due to an ease of </a:t>
            </a:r>
            <a:r>
              <a:rPr lang="en-IN" dirty="0" err="1">
                <a:solidFill>
                  <a:srgbClr val="FFFF00"/>
                </a:solidFill>
              </a:rPr>
              <a:t>use,around</a:t>
            </a:r>
            <a:r>
              <a:rPr lang="en-IN" dirty="0">
                <a:solidFill>
                  <a:srgbClr val="FFFF00"/>
                </a:solidFill>
              </a:rPr>
              <a:t> same mpg.</a:t>
            </a:r>
          </a:p>
          <a:p>
            <a:r>
              <a:rPr lang="en-IN" dirty="0">
                <a:solidFill>
                  <a:srgbClr val="FFFF00"/>
                </a:solidFill>
              </a:rPr>
              <a:t>Manual cars were sold moderately at a worth of 2660834 </a:t>
            </a:r>
            <a:r>
              <a:rPr lang="en-IN" dirty="0" err="1">
                <a:solidFill>
                  <a:srgbClr val="FFFF00"/>
                </a:solidFill>
              </a:rPr>
              <a:t>pounds,with</a:t>
            </a:r>
            <a:r>
              <a:rPr lang="en-IN" dirty="0">
                <a:solidFill>
                  <a:srgbClr val="FFFF00"/>
                </a:solidFill>
              </a:rPr>
              <a:t> a higher mpg of 68.9.</a:t>
            </a:r>
          </a:p>
          <a:p>
            <a:endParaRPr lang="en-IN" dirty="0">
              <a:solidFill>
                <a:srgbClr val="FFFF00"/>
              </a:solidFill>
            </a:endParaRPr>
          </a:p>
          <a:p>
            <a:endParaRPr lang="en-IN" dirty="0">
              <a:solidFill>
                <a:srgbClr val="FFFF00"/>
              </a:solidFill>
            </a:endParaRPr>
          </a:p>
          <a:p>
            <a:endParaRPr lang="en-IN" dirty="0">
              <a:solidFill>
                <a:srgbClr val="FFFF00"/>
              </a:solidFill>
            </a:endParaRPr>
          </a:p>
          <a:p>
            <a:endParaRPr lang="en-IN" dirty="0">
              <a:solidFill>
                <a:srgbClr val="FFFF00"/>
              </a:solidFill>
            </a:endParaRPr>
          </a:p>
          <a:p>
            <a:endParaRPr lang="en-IN" dirty="0">
              <a:solidFill>
                <a:srgbClr val="FFFF00"/>
              </a:solidFill>
            </a:endParaRPr>
          </a:p>
        </p:txBody>
      </p:sp>
    </p:spTree>
    <p:extLst>
      <p:ext uri="{BB962C8B-B14F-4D97-AF65-F5344CB8AC3E}">
        <p14:creationId xmlns:p14="http://schemas.microsoft.com/office/powerpoint/2010/main" val="4274704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8AE61-BDA7-BDFC-7CC6-444516E234BD}"/>
              </a:ext>
            </a:extLst>
          </p:cNvPr>
          <p:cNvSpPr>
            <a:spLocks noGrp="1"/>
          </p:cNvSpPr>
          <p:nvPr>
            <p:ph type="title"/>
          </p:nvPr>
        </p:nvSpPr>
        <p:spPr>
          <a:xfrm flipV="1">
            <a:off x="838200" y="-62145"/>
            <a:ext cx="10515600" cy="559294"/>
          </a:xfrm>
        </p:spPr>
        <p:txBody>
          <a:bodyPr>
            <a:normAutofit fontScale="90000"/>
          </a:bodyPr>
          <a:lstStyle/>
          <a:p>
            <a:endParaRPr lang="en-IN" dirty="0"/>
          </a:p>
        </p:txBody>
      </p:sp>
      <p:pic>
        <p:nvPicPr>
          <p:cNvPr id="4" name="Content Placeholder 3">
            <a:extLst>
              <a:ext uri="{FF2B5EF4-FFF2-40B4-BE49-F238E27FC236}">
                <a16:creationId xmlns:a16="http://schemas.microsoft.com/office/drawing/2014/main" id="{3DA4C9EE-9864-37B4-A92C-C6FC97FB4F36}"/>
              </a:ext>
            </a:extLst>
          </p:cNvPr>
          <p:cNvPicPr>
            <a:picLocks noGrp="1" noChangeAspect="1"/>
          </p:cNvPicPr>
          <p:nvPr>
            <p:ph idx="1"/>
          </p:nvPr>
        </p:nvPicPr>
        <p:blipFill>
          <a:blip r:embed="rId2"/>
          <a:stretch>
            <a:fillRect/>
          </a:stretch>
        </p:blipFill>
        <p:spPr>
          <a:xfrm>
            <a:off x="71022" y="0"/>
            <a:ext cx="12120978" cy="6858000"/>
          </a:xfrm>
          <a:prstGeom prst="rect">
            <a:avLst/>
          </a:prstGeom>
        </p:spPr>
      </p:pic>
    </p:spTree>
    <p:extLst>
      <p:ext uri="{BB962C8B-B14F-4D97-AF65-F5344CB8AC3E}">
        <p14:creationId xmlns:p14="http://schemas.microsoft.com/office/powerpoint/2010/main" val="4185086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0EDBED-5BAE-944A-7BAE-00F5BCFC95E6}"/>
              </a:ext>
            </a:extLst>
          </p:cNvPr>
          <p:cNvSpPr>
            <a:spLocks noGrp="1"/>
          </p:cNvSpPr>
          <p:nvPr>
            <p:ph idx="1"/>
          </p:nvPr>
        </p:nvSpPr>
        <p:spPr>
          <a:xfrm>
            <a:off x="838200" y="219075"/>
            <a:ext cx="10515600" cy="5957888"/>
          </a:xfrm>
          <a:solidFill>
            <a:srgbClr val="C00000"/>
          </a:solidFill>
        </p:spPr>
        <p:txBody>
          <a:bodyPr/>
          <a:lstStyle/>
          <a:p>
            <a:r>
              <a:rPr lang="en-IN" dirty="0">
                <a:solidFill>
                  <a:srgbClr val="FFFF00"/>
                </a:solidFill>
              </a:rPr>
              <a:t>This maybe due to the high price of luxury cars that they purchase.</a:t>
            </a:r>
          </a:p>
          <a:p>
            <a:r>
              <a:rPr lang="en-IN" dirty="0">
                <a:solidFill>
                  <a:srgbClr val="FFFF00"/>
                </a:solidFill>
              </a:rPr>
              <a:t>In case of fuel, hybrid cars were less in </a:t>
            </a:r>
            <a:r>
              <a:rPr lang="en-IN" dirty="0" err="1">
                <a:solidFill>
                  <a:srgbClr val="FFFF00"/>
                </a:solidFill>
              </a:rPr>
              <a:t>market,maybe</a:t>
            </a:r>
            <a:r>
              <a:rPr lang="en-IN" dirty="0">
                <a:solidFill>
                  <a:srgbClr val="FFFF00"/>
                </a:solidFill>
              </a:rPr>
              <a:t> due to less preference, so people preferred diesel cars which were sold at 1027 units for 19327500 pounds with 55 mpg range</a:t>
            </a:r>
          </a:p>
          <a:p>
            <a:r>
              <a:rPr lang="en-IN" dirty="0">
                <a:solidFill>
                  <a:srgbClr val="FFFF00"/>
                </a:solidFill>
              </a:rPr>
              <a:t>Petrol cars were sold at only 412 units with 53 mpg.</a:t>
            </a:r>
          </a:p>
          <a:p>
            <a:r>
              <a:rPr lang="en-IN" dirty="0">
                <a:solidFill>
                  <a:srgbClr val="FFFF00"/>
                </a:solidFill>
              </a:rPr>
              <a:t>There are still customers who prefer petrol and diesel cars and manual cars as manual cars are more efficient and if </a:t>
            </a:r>
            <a:r>
              <a:rPr lang="en-IN" dirty="0" err="1">
                <a:solidFill>
                  <a:srgbClr val="FFFF00"/>
                </a:solidFill>
              </a:rPr>
              <a:t>less,there</a:t>
            </a:r>
            <a:r>
              <a:rPr lang="en-IN" dirty="0">
                <a:solidFill>
                  <a:srgbClr val="FFFF00"/>
                </a:solidFill>
              </a:rPr>
              <a:t> isn’t much of mpg difference.</a:t>
            </a:r>
          </a:p>
        </p:txBody>
      </p:sp>
    </p:spTree>
    <p:extLst>
      <p:ext uri="{BB962C8B-B14F-4D97-AF65-F5344CB8AC3E}">
        <p14:creationId xmlns:p14="http://schemas.microsoft.com/office/powerpoint/2010/main" val="104615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11578-3A56-32D5-372B-4BF54A72CC7A}"/>
              </a:ext>
            </a:extLst>
          </p:cNvPr>
          <p:cNvSpPr>
            <a:spLocks noGrp="1"/>
          </p:cNvSpPr>
          <p:nvPr>
            <p:ph type="title"/>
          </p:nvPr>
        </p:nvSpPr>
        <p:spPr>
          <a:solidFill>
            <a:srgbClr val="C00000"/>
          </a:solidFill>
        </p:spPr>
        <p:txBody>
          <a:bodyPr>
            <a:normAutofit/>
          </a:bodyPr>
          <a:lstStyle/>
          <a:p>
            <a:r>
              <a:rPr lang="en-US" sz="3600" b="1" dirty="0">
                <a:solidFill>
                  <a:schemeClr val="bg1"/>
                </a:solidFill>
                <a:latin typeface="+mn-lt"/>
              </a:rPr>
              <a:t>Create an analysis to show the effect of fuel expenditure on the sales of car over the years</a:t>
            </a:r>
            <a:endParaRPr lang="en-IN" sz="3600" b="1" dirty="0">
              <a:solidFill>
                <a:schemeClr val="bg1"/>
              </a:solidFill>
              <a:latin typeface="+mn-lt"/>
            </a:endParaRPr>
          </a:p>
        </p:txBody>
      </p:sp>
      <p:sp>
        <p:nvSpPr>
          <p:cNvPr id="3" name="Content Placeholder 2">
            <a:extLst>
              <a:ext uri="{FF2B5EF4-FFF2-40B4-BE49-F238E27FC236}">
                <a16:creationId xmlns:a16="http://schemas.microsoft.com/office/drawing/2014/main" id="{0FD52E0A-F222-EB6B-1B35-F3CB3F1BF99D}"/>
              </a:ext>
            </a:extLst>
          </p:cNvPr>
          <p:cNvSpPr>
            <a:spLocks noGrp="1"/>
          </p:cNvSpPr>
          <p:nvPr>
            <p:ph idx="1"/>
          </p:nvPr>
        </p:nvSpPr>
        <p:spPr>
          <a:xfrm>
            <a:off x="838200" y="1690688"/>
            <a:ext cx="10515600" cy="4486275"/>
          </a:xfrm>
          <a:solidFill>
            <a:schemeClr val="accent1">
              <a:lumMod val="75000"/>
            </a:schemeClr>
          </a:solidFill>
        </p:spPr>
        <p:txBody>
          <a:bodyPr>
            <a:normAutofit lnSpcReduction="10000"/>
          </a:bodyPr>
          <a:lstStyle/>
          <a:p>
            <a:r>
              <a:rPr lang="en-IN" dirty="0">
                <a:solidFill>
                  <a:srgbClr val="FFFF00"/>
                </a:solidFill>
              </a:rPr>
              <a:t>Though the fuel prices in 2019 were comparatively higher than the previous </a:t>
            </a:r>
            <a:r>
              <a:rPr lang="en-IN" dirty="0" err="1">
                <a:solidFill>
                  <a:srgbClr val="FFFF00"/>
                </a:solidFill>
              </a:rPr>
              <a:t>years,the</a:t>
            </a:r>
            <a:r>
              <a:rPr lang="en-IN" dirty="0">
                <a:solidFill>
                  <a:srgbClr val="FFFF00"/>
                </a:solidFill>
              </a:rPr>
              <a:t> sales were also </a:t>
            </a:r>
            <a:r>
              <a:rPr lang="en-IN" dirty="0" err="1">
                <a:solidFill>
                  <a:srgbClr val="FFFF00"/>
                </a:solidFill>
              </a:rPr>
              <a:t>comparitively</a:t>
            </a:r>
            <a:r>
              <a:rPr lang="en-IN" dirty="0">
                <a:solidFill>
                  <a:srgbClr val="FFFF00"/>
                </a:solidFill>
              </a:rPr>
              <a:t> higher.</a:t>
            </a:r>
          </a:p>
          <a:p>
            <a:r>
              <a:rPr lang="en-IN" dirty="0">
                <a:solidFill>
                  <a:srgbClr val="FFFF00"/>
                </a:solidFill>
              </a:rPr>
              <a:t>In terms of the classes of </a:t>
            </a:r>
            <a:r>
              <a:rPr lang="en-IN" dirty="0" err="1">
                <a:solidFill>
                  <a:srgbClr val="FFFF00"/>
                </a:solidFill>
              </a:rPr>
              <a:t>population,the</a:t>
            </a:r>
            <a:r>
              <a:rPr lang="en-IN" dirty="0">
                <a:solidFill>
                  <a:srgbClr val="FFFF00"/>
                </a:solidFill>
              </a:rPr>
              <a:t> upper and upper middle classes spent more in terms of average </a:t>
            </a:r>
            <a:r>
              <a:rPr lang="en-IN" dirty="0" err="1">
                <a:solidFill>
                  <a:srgbClr val="FFFF00"/>
                </a:solidFill>
              </a:rPr>
              <a:t>amount,the</a:t>
            </a:r>
            <a:r>
              <a:rPr lang="en-IN" dirty="0">
                <a:solidFill>
                  <a:srgbClr val="FFFF00"/>
                </a:solidFill>
              </a:rPr>
              <a:t> cars could be automatic ,semi automatic and hybrid </a:t>
            </a:r>
            <a:r>
              <a:rPr lang="en-IN" dirty="0" err="1">
                <a:solidFill>
                  <a:srgbClr val="FFFF00"/>
                </a:solidFill>
              </a:rPr>
              <a:t>too,because</a:t>
            </a:r>
            <a:r>
              <a:rPr lang="en-IN" dirty="0">
                <a:solidFill>
                  <a:srgbClr val="FFFF00"/>
                </a:solidFill>
              </a:rPr>
              <a:t> of fuel saving.</a:t>
            </a:r>
          </a:p>
          <a:p>
            <a:r>
              <a:rPr lang="en-IN" dirty="0">
                <a:solidFill>
                  <a:srgbClr val="FFFF00"/>
                </a:solidFill>
              </a:rPr>
              <a:t>The middle classes spent more in terms of total </a:t>
            </a:r>
            <a:r>
              <a:rPr lang="en-IN" dirty="0" err="1">
                <a:solidFill>
                  <a:srgbClr val="FFFF00"/>
                </a:solidFill>
              </a:rPr>
              <a:t>amount,they</a:t>
            </a:r>
            <a:r>
              <a:rPr lang="en-IN" dirty="0">
                <a:solidFill>
                  <a:srgbClr val="FFFF00"/>
                </a:solidFill>
              </a:rPr>
              <a:t> could have bought automatic ,semi automatic and manual too, but those categories which were affordable. The amount of cars purchased were also </a:t>
            </a:r>
            <a:r>
              <a:rPr lang="en-IN" dirty="0" err="1">
                <a:solidFill>
                  <a:srgbClr val="FFFF00"/>
                </a:solidFill>
              </a:rPr>
              <a:t>high,but</a:t>
            </a:r>
            <a:r>
              <a:rPr lang="en-IN" dirty="0">
                <a:solidFill>
                  <a:srgbClr val="FFFF00"/>
                </a:solidFill>
              </a:rPr>
              <a:t> they would be either not much fuel efficient and of a lower rate. In either of the </a:t>
            </a:r>
            <a:r>
              <a:rPr lang="en-IN" dirty="0" err="1">
                <a:solidFill>
                  <a:srgbClr val="FFFF00"/>
                </a:solidFill>
              </a:rPr>
              <a:t>cases,the</a:t>
            </a:r>
            <a:r>
              <a:rPr lang="en-IN" dirty="0">
                <a:solidFill>
                  <a:srgbClr val="FFFF00"/>
                </a:solidFill>
              </a:rPr>
              <a:t> sales were </a:t>
            </a:r>
            <a:r>
              <a:rPr lang="en-IN" dirty="0" err="1">
                <a:solidFill>
                  <a:srgbClr val="FFFF00"/>
                </a:solidFill>
              </a:rPr>
              <a:t>high,in</a:t>
            </a:r>
            <a:r>
              <a:rPr lang="en-IN" dirty="0">
                <a:solidFill>
                  <a:srgbClr val="FFFF00"/>
                </a:solidFill>
              </a:rPr>
              <a:t> terms of amount.</a:t>
            </a:r>
          </a:p>
          <a:p>
            <a:endParaRPr lang="en-IN" dirty="0">
              <a:solidFill>
                <a:srgbClr val="FFFF00"/>
              </a:solidFill>
            </a:endParaRPr>
          </a:p>
        </p:txBody>
      </p:sp>
    </p:spTree>
    <p:extLst>
      <p:ext uri="{BB962C8B-B14F-4D97-AF65-F5344CB8AC3E}">
        <p14:creationId xmlns:p14="http://schemas.microsoft.com/office/powerpoint/2010/main" val="3001818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B968F30-820E-46AB-BD1D-7512A4A5C392}"/>
              </a:ext>
            </a:extLst>
          </p:cNvPr>
          <p:cNvGraphicFramePr>
            <a:graphicFrameLocks noGrp="1"/>
          </p:cNvGraphicFramePr>
          <p:nvPr>
            <p:ph idx="1"/>
            <p:extLst>
              <p:ext uri="{D42A27DB-BD31-4B8C-83A1-F6EECF244321}">
                <p14:modId xmlns:p14="http://schemas.microsoft.com/office/powerpoint/2010/main" val="3338340693"/>
              </p:ext>
            </p:extLst>
          </p:nvPr>
        </p:nvGraphicFramePr>
        <p:xfrm>
          <a:off x="213065" y="496888"/>
          <a:ext cx="11860566" cy="60637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44360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EE9991-4041-840E-4CAD-75FDB5295CD2}"/>
              </a:ext>
            </a:extLst>
          </p:cNvPr>
          <p:cNvSpPr>
            <a:spLocks noGrp="1"/>
          </p:cNvSpPr>
          <p:nvPr>
            <p:ph idx="1"/>
          </p:nvPr>
        </p:nvSpPr>
        <p:spPr>
          <a:xfrm>
            <a:off x="838200" y="533400"/>
            <a:ext cx="10515600" cy="5643563"/>
          </a:xfrm>
          <a:solidFill>
            <a:srgbClr val="C00000"/>
          </a:solidFill>
        </p:spPr>
        <p:txBody>
          <a:bodyPr/>
          <a:lstStyle/>
          <a:p>
            <a:r>
              <a:rPr lang="en-IN" dirty="0">
                <a:solidFill>
                  <a:srgbClr val="FFFF00"/>
                </a:solidFill>
              </a:rPr>
              <a:t>Over the </a:t>
            </a:r>
            <a:r>
              <a:rPr lang="en-IN" dirty="0" err="1">
                <a:solidFill>
                  <a:srgbClr val="FFFF00"/>
                </a:solidFill>
              </a:rPr>
              <a:t>years,say</a:t>
            </a:r>
            <a:r>
              <a:rPr lang="en-IN" dirty="0">
                <a:solidFill>
                  <a:srgbClr val="FFFF00"/>
                </a:solidFill>
              </a:rPr>
              <a:t> from 2000,the sales were negligible due to the changes in the economy post the global financial crisis.</a:t>
            </a:r>
          </a:p>
          <a:p>
            <a:r>
              <a:rPr lang="en-IN" dirty="0">
                <a:solidFill>
                  <a:srgbClr val="FFFF00"/>
                </a:solidFill>
              </a:rPr>
              <a:t>Post 2000, the decade went into a recovery phase, similar to the phase after 2019,when the Coronavirus pandemic </a:t>
            </a:r>
            <a:r>
              <a:rPr lang="en-IN" dirty="0" err="1">
                <a:solidFill>
                  <a:srgbClr val="FFFF00"/>
                </a:solidFill>
              </a:rPr>
              <a:t>occurred,hence</a:t>
            </a:r>
            <a:r>
              <a:rPr lang="en-IN" dirty="0">
                <a:solidFill>
                  <a:srgbClr val="FFFF00"/>
                </a:solidFill>
              </a:rPr>
              <a:t> the difference in sales and petrol prices, also in 2019 there was uncertainty due to Brexit and patterns of purchase changed.</a:t>
            </a:r>
          </a:p>
        </p:txBody>
      </p:sp>
    </p:spTree>
    <p:extLst>
      <p:ext uri="{BB962C8B-B14F-4D97-AF65-F5344CB8AC3E}">
        <p14:creationId xmlns:p14="http://schemas.microsoft.com/office/powerpoint/2010/main" val="165531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2A16-9A5A-5E8F-BC21-3C4B878E9C3E}"/>
              </a:ext>
            </a:extLst>
          </p:cNvPr>
          <p:cNvSpPr>
            <a:spLocks noGrp="1"/>
          </p:cNvSpPr>
          <p:nvPr>
            <p:ph type="title"/>
          </p:nvPr>
        </p:nvSpPr>
        <p:spPr>
          <a:solidFill>
            <a:schemeClr val="accent1">
              <a:lumMod val="75000"/>
            </a:schemeClr>
          </a:solidFill>
        </p:spPr>
        <p:txBody>
          <a:bodyPr>
            <a:noAutofit/>
          </a:bodyPr>
          <a:lstStyle/>
          <a:p>
            <a:r>
              <a:rPr lang="en-US" sz="2800" b="1" dirty="0">
                <a:solidFill>
                  <a:schemeClr val="bg1"/>
                </a:solidFill>
              </a:rPr>
              <a:t>Using all of the above analysis, suggest cost and usage effective car type for the brand to launch(We can launch multiple types of car as well)</a:t>
            </a:r>
            <a:br>
              <a:rPr lang="en-US" sz="2800" b="1" dirty="0">
                <a:solidFill>
                  <a:schemeClr val="bg1"/>
                </a:solidFill>
              </a:rPr>
            </a:br>
            <a:endParaRPr lang="en-IN" sz="2800" b="1" dirty="0">
              <a:solidFill>
                <a:schemeClr val="bg1"/>
              </a:solidFill>
            </a:endParaRPr>
          </a:p>
        </p:txBody>
      </p:sp>
      <p:sp>
        <p:nvSpPr>
          <p:cNvPr id="3" name="Content Placeholder 2">
            <a:extLst>
              <a:ext uri="{FF2B5EF4-FFF2-40B4-BE49-F238E27FC236}">
                <a16:creationId xmlns:a16="http://schemas.microsoft.com/office/drawing/2014/main" id="{FDDC9515-D8D1-33E8-2828-A418AE833F9A}"/>
              </a:ext>
            </a:extLst>
          </p:cNvPr>
          <p:cNvSpPr>
            <a:spLocks noGrp="1"/>
          </p:cNvSpPr>
          <p:nvPr>
            <p:ph idx="1"/>
          </p:nvPr>
        </p:nvSpPr>
        <p:spPr>
          <a:xfrm>
            <a:off x="838200" y="1690688"/>
            <a:ext cx="10515600" cy="4486275"/>
          </a:xfrm>
          <a:solidFill>
            <a:srgbClr val="C00000"/>
          </a:solidFill>
        </p:spPr>
        <p:txBody>
          <a:bodyPr/>
          <a:lstStyle/>
          <a:p>
            <a:r>
              <a:rPr lang="en-IN" dirty="0">
                <a:solidFill>
                  <a:srgbClr val="FFFF00"/>
                </a:solidFill>
              </a:rPr>
              <a:t>The ideal car types are those which fulfil  3As- </a:t>
            </a:r>
            <a:r>
              <a:rPr lang="en-IN" dirty="0" err="1">
                <a:solidFill>
                  <a:srgbClr val="FFFF00"/>
                </a:solidFill>
              </a:rPr>
              <a:t>Affordable,Accessible,Available</a:t>
            </a:r>
            <a:r>
              <a:rPr lang="en-IN" dirty="0">
                <a:solidFill>
                  <a:srgbClr val="FFFF00"/>
                </a:solidFill>
              </a:rPr>
              <a:t>.</a:t>
            </a:r>
          </a:p>
          <a:p>
            <a:r>
              <a:rPr lang="en-IN" dirty="0">
                <a:solidFill>
                  <a:srgbClr val="FFFF00"/>
                </a:solidFill>
              </a:rPr>
              <a:t>Lets analyse those cars which fulfil these 3 As-</a:t>
            </a:r>
          </a:p>
          <a:p>
            <a:r>
              <a:rPr lang="en-IN" dirty="0">
                <a:solidFill>
                  <a:srgbClr val="FFFF00"/>
                </a:solidFill>
              </a:rPr>
              <a:t>In the Category of </a:t>
            </a:r>
            <a:r>
              <a:rPr lang="en-IN" dirty="0" err="1">
                <a:solidFill>
                  <a:srgbClr val="FFFF00"/>
                </a:solidFill>
              </a:rPr>
              <a:t>Audi,model</a:t>
            </a:r>
            <a:r>
              <a:rPr lang="en-IN" dirty="0">
                <a:solidFill>
                  <a:srgbClr val="FFFF00"/>
                </a:solidFill>
              </a:rPr>
              <a:t> A2 will be suitable because even though it has a slight high </a:t>
            </a:r>
            <a:r>
              <a:rPr lang="en-IN" dirty="0" err="1">
                <a:solidFill>
                  <a:srgbClr val="FFFF00"/>
                </a:solidFill>
              </a:rPr>
              <a:t>price,still</a:t>
            </a:r>
            <a:r>
              <a:rPr lang="en-IN" dirty="0">
                <a:solidFill>
                  <a:srgbClr val="FFFF00"/>
                </a:solidFill>
              </a:rPr>
              <a:t> it provides a higher efficiency than most </a:t>
            </a:r>
            <a:r>
              <a:rPr lang="en-IN" dirty="0" err="1">
                <a:solidFill>
                  <a:srgbClr val="FFFF00"/>
                </a:solidFill>
              </a:rPr>
              <a:t>models.Customers</a:t>
            </a:r>
            <a:r>
              <a:rPr lang="en-IN" dirty="0">
                <a:solidFill>
                  <a:srgbClr val="FFFF00"/>
                </a:solidFill>
              </a:rPr>
              <a:t> will prefer this over others.</a:t>
            </a:r>
          </a:p>
          <a:p>
            <a:r>
              <a:rPr lang="en-IN" dirty="0">
                <a:solidFill>
                  <a:srgbClr val="FFFF00"/>
                </a:solidFill>
              </a:rPr>
              <a:t>In the category BMW, i3 will be </a:t>
            </a:r>
            <a:r>
              <a:rPr lang="en-IN" dirty="0" err="1">
                <a:solidFill>
                  <a:srgbClr val="FFFF00"/>
                </a:solidFill>
              </a:rPr>
              <a:t>suitable,because</a:t>
            </a:r>
            <a:r>
              <a:rPr lang="en-IN" dirty="0">
                <a:solidFill>
                  <a:srgbClr val="FFFF00"/>
                </a:solidFill>
              </a:rPr>
              <a:t> with least amount of difference in price it provides a superior mpg than others.</a:t>
            </a:r>
          </a:p>
          <a:p>
            <a:endParaRPr lang="en-IN" dirty="0">
              <a:solidFill>
                <a:srgbClr val="FFFF00"/>
              </a:solidFill>
            </a:endParaRPr>
          </a:p>
          <a:p>
            <a:endParaRPr lang="en-IN" dirty="0"/>
          </a:p>
        </p:txBody>
      </p:sp>
    </p:spTree>
    <p:extLst>
      <p:ext uri="{BB962C8B-B14F-4D97-AF65-F5344CB8AC3E}">
        <p14:creationId xmlns:p14="http://schemas.microsoft.com/office/powerpoint/2010/main" val="1398957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59BC2D-6FA9-4AE2-F723-CDBA8D362917}"/>
              </a:ext>
            </a:extLst>
          </p:cNvPr>
          <p:cNvSpPr>
            <a:spLocks noGrp="1"/>
          </p:cNvSpPr>
          <p:nvPr>
            <p:ph idx="1"/>
          </p:nvPr>
        </p:nvSpPr>
        <p:spPr>
          <a:xfrm>
            <a:off x="838200" y="428625"/>
            <a:ext cx="10515600" cy="5748338"/>
          </a:xfrm>
          <a:solidFill>
            <a:srgbClr val="C00000"/>
          </a:solidFill>
        </p:spPr>
        <p:txBody>
          <a:bodyPr/>
          <a:lstStyle/>
          <a:p>
            <a:r>
              <a:rPr lang="en-IN" dirty="0">
                <a:solidFill>
                  <a:srgbClr val="FFFF00"/>
                </a:solidFill>
              </a:rPr>
              <a:t>For </a:t>
            </a:r>
            <a:r>
              <a:rPr lang="en-IN" dirty="0" err="1">
                <a:solidFill>
                  <a:srgbClr val="FFFF00"/>
                </a:solidFill>
              </a:rPr>
              <a:t>Hyundai,Getz</a:t>
            </a:r>
            <a:r>
              <a:rPr lang="en-IN" dirty="0">
                <a:solidFill>
                  <a:srgbClr val="FFFF00"/>
                </a:solidFill>
              </a:rPr>
              <a:t> will be the most suitable model to be purchased by customers.</a:t>
            </a:r>
          </a:p>
          <a:p>
            <a:r>
              <a:rPr lang="en-IN" dirty="0">
                <a:solidFill>
                  <a:srgbClr val="FFFF00"/>
                </a:solidFill>
              </a:rPr>
              <a:t>For Mercedes, model 180 will be suitable.</a:t>
            </a:r>
          </a:p>
        </p:txBody>
      </p:sp>
    </p:spTree>
    <p:extLst>
      <p:ext uri="{BB962C8B-B14F-4D97-AF65-F5344CB8AC3E}">
        <p14:creationId xmlns:p14="http://schemas.microsoft.com/office/powerpoint/2010/main" val="1315421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C26A6B-825A-4CC3-387D-34E00AD7BEB8}"/>
              </a:ext>
            </a:extLst>
          </p:cNvPr>
          <p:cNvPicPr>
            <a:picLocks noChangeAspect="1"/>
          </p:cNvPicPr>
          <p:nvPr/>
        </p:nvPicPr>
        <p:blipFill>
          <a:blip r:embed="rId2"/>
          <a:stretch>
            <a:fillRect/>
          </a:stretch>
        </p:blipFill>
        <p:spPr>
          <a:xfrm>
            <a:off x="6235391" y="197301"/>
            <a:ext cx="5339415" cy="2980904"/>
          </a:xfrm>
          <a:prstGeom prst="rect">
            <a:avLst/>
          </a:prstGeom>
        </p:spPr>
      </p:pic>
      <p:sp>
        <p:nvSpPr>
          <p:cNvPr id="2" name="Title 1">
            <a:extLst>
              <a:ext uri="{FF2B5EF4-FFF2-40B4-BE49-F238E27FC236}">
                <a16:creationId xmlns:a16="http://schemas.microsoft.com/office/drawing/2014/main" id="{E7AAF31E-DCA1-D7ED-9AEC-DA10B93F7CC5}"/>
              </a:ext>
            </a:extLst>
          </p:cNvPr>
          <p:cNvSpPr>
            <a:spLocks noGrp="1"/>
          </p:cNvSpPr>
          <p:nvPr>
            <p:ph type="title"/>
          </p:nvPr>
        </p:nvSpPr>
        <p:spPr>
          <a:xfrm>
            <a:off x="838200" y="365126"/>
            <a:ext cx="10515600" cy="96514"/>
          </a:xfrm>
        </p:spPr>
        <p:txBody>
          <a:bodyPr>
            <a:normAutofit fontScale="90000"/>
          </a:bodyPr>
          <a:lstStyle/>
          <a:p>
            <a:endParaRPr lang="en-IN" dirty="0"/>
          </a:p>
        </p:txBody>
      </p:sp>
      <p:pic>
        <p:nvPicPr>
          <p:cNvPr id="4" name="Content Placeholder 3">
            <a:extLst>
              <a:ext uri="{FF2B5EF4-FFF2-40B4-BE49-F238E27FC236}">
                <a16:creationId xmlns:a16="http://schemas.microsoft.com/office/drawing/2014/main" id="{C04D19F7-7C9F-9C1F-5AAA-741793F0711E}"/>
              </a:ext>
            </a:extLst>
          </p:cNvPr>
          <p:cNvPicPr>
            <a:picLocks noGrp="1" noChangeAspect="1"/>
          </p:cNvPicPr>
          <p:nvPr>
            <p:ph idx="1"/>
          </p:nvPr>
        </p:nvPicPr>
        <p:blipFill>
          <a:blip r:embed="rId3"/>
          <a:stretch>
            <a:fillRect/>
          </a:stretch>
        </p:blipFill>
        <p:spPr>
          <a:xfrm>
            <a:off x="698809" y="197301"/>
            <a:ext cx="5397191" cy="2980905"/>
          </a:xfrm>
          <a:prstGeom prst="rect">
            <a:avLst/>
          </a:prstGeom>
        </p:spPr>
      </p:pic>
      <p:pic>
        <p:nvPicPr>
          <p:cNvPr id="6" name="Picture 5">
            <a:extLst>
              <a:ext uri="{FF2B5EF4-FFF2-40B4-BE49-F238E27FC236}">
                <a16:creationId xmlns:a16="http://schemas.microsoft.com/office/drawing/2014/main" id="{85ECB98F-1D32-7F42-268F-460458CEAF2A}"/>
              </a:ext>
            </a:extLst>
          </p:cNvPr>
          <p:cNvPicPr>
            <a:picLocks noChangeAspect="1"/>
          </p:cNvPicPr>
          <p:nvPr/>
        </p:nvPicPr>
        <p:blipFill>
          <a:blip r:embed="rId4"/>
          <a:stretch>
            <a:fillRect/>
          </a:stretch>
        </p:blipFill>
        <p:spPr>
          <a:xfrm>
            <a:off x="579272" y="3346030"/>
            <a:ext cx="5516728" cy="3310415"/>
          </a:xfrm>
          <a:prstGeom prst="rect">
            <a:avLst/>
          </a:prstGeom>
        </p:spPr>
      </p:pic>
      <p:pic>
        <p:nvPicPr>
          <p:cNvPr id="7" name="Picture 6">
            <a:extLst>
              <a:ext uri="{FF2B5EF4-FFF2-40B4-BE49-F238E27FC236}">
                <a16:creationId xmlns:a16="http://schemas.microsoft.com/office/drawing/2014/main" id="{107635F3-F1C1-861D-AE72-E446C64FCD41}"/>
              </a:ext>
            </a:extLst>
          </p:cNvPr>
          <p:cNvPicPr>
            <a:picLocks noChangeAspect="1"/>
          </p:cNvPicPr>
          <p:nvPr/>
        </p:nvPicPr>
        <p:blipFill>
          <a:blip r:embed="rId5"/>
          <a:stretch>
            <a:fillRect/>
          </a:stretch>
        </p:blipFill>
        <p:spPr>
          <a:xfrm>
            <a:off x="6235391" y="3327687"/>
            <a:ext cx="5328366" cy="3310414"/>
          </a:xfrm>
          <a:prstGeom prst="rect">
            <a:avLst/>
          </a:prstGeom>
        </p:spPr>
      </p:pic>
    </p:spTree>
    <p:extLst>
      <p:ext uri="{BB962C8B-B14F-4D97-AF65-F5344CB8AC3E}">
        <p14:creationId xmlns:p14="http://schemas.microsoft.com/office/powerpoint/2010/main" val="3637883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B39AA-10A5-A826-D000-4C83AB58A9FB}"/>
              </a:ext>
            </a:extLst>
          </p:cNvPr>
          <p:cNvSpPr>
            <a:spLocks noGrp="1"/>
          </p:cNvSpPr>
          <p:nvPr>
            <p:ph type="title"/>
          </p:nvPr>
        </p:nvSpPr>
        <p:spPr>
          <a:xfrm>
            <a:off x="838200" y="295275"/>
            <a:ext cx="10515600" cy="1371600"/>
          </a:xfrm>
          <a:solidFill>
            <a:srgbClr val="C00000"/>
          </a:solidFill>
        </p:spPr>
        <p:txBody>
          <a:bodyPr>
            <a:noAutofit/>
          </a:bodyPr>
          <a:lstStyle/>
          <a:p>
            <a:pPr rtl="0">
              <a:spcBef>
                <a:spcPts val="0"/>
              </a:spcBef>
              <a:spcAft>
                <a:spcPts val="0"/>
              </a:spcAft>
            </a:pPr>
            <a:r>
              <a:rPr lang="en-US" sz="3200" b="1" i="0" u="none" strike="noStrike" dirty="0">
                <a:solidFill>
                  <a:schemeClr val="bg1"/>
                </a:solidFill>
                <a:effectLst/>
                <a:latin typeface="Twentieth Century"/>
              </a:rPr>
              <a:t>Observe the identified models and provide your inference.</a:t>
            </a:r>
            <a:br>
              <a:rPr lang="en-US" sz="3200" b="1" dirty="0">
                <a:solidFill>
                  <a:schemeClr val="bg1"/>
                </a:solidFill>
                <a:effectLst/>
              </a:rPr>
            </a:br>
            <a:br>
              <a:rPr lang="en-US" sz="3200" b="1" dirty="0">
                <a:solidFill>
                  <a:schemeClr val="bg1"/>
                </a:solidFill>
              </a:rPr>
            </a:br>
            <a:endParaRPr lang="en-IN" sz="3200" b="1" dirty="0">
              <a:solidFill>
                <a:schemeClr val="bg1"/>
              </a:solidFill>
            </a:endParaRPr>
          </a:p>
        </p:txBody>
      </p:sp>
      <p:sp>
        <p:nvSpPr>
          <p:cNvPr id="3" name="Content Placeholder 2">
            <a:extLst>
              <a:ext uri="{FF2B5EF4-FFF2-40B4-BE49-F238E27FC236}">
                <a16:creationId xmlns:a16="http://schemas.microsoft.com/office/drawing/2014/main" id="{6B274F54-4AFC-B091-FF5F-DE11C2531158}"/>
              </a:ext>
            </a:extLst>
          </p:cNvPr>
          <p:cNvSpPr>
            <a:spLocks noGrp="1"/>
          </p:cNvSpPr>
          <p:nvPr>
            <p:ph idx="1"/>
          </p:nvPr>
        </p:nvSpPr>
        <p:spPr>
          <a:xfrm>
            <a:off x="838200" y="1143000"/>
            <a:ext cx="10515600" cy="5033963"/>
          </a:xfrm>
          <a:solidFill>
            <a:schemeClr val="accent1">
              <a:lumMod val="75000"/>
            </a:schemeClr>
          </a:solidFill>
        </p:spPr>
        <p:txBody>
          <a:bodyPr/>
          <a:lstStyle/>
          <a:p>
            <a:r>
              <a:rPr lang="en-IN" dirty="0">
                <a:solidFill>
                  <a:srgbClr val="FFFF00"/>
                </a:solidFill>
              </a:rPr>
              <a:t>The sales rank 1 with model ID 25 is  just good in terms of sales of cars but  in terms of mileage it is still not suitable.</a:t>
            </a:r>
          </a:p>
          <a:p>
            <a:r>
              <a:rPr lang="en-IN" dirty="0">
                <a:solidFill>
                  <a:srgbClr val="FFFF00"/>
                </a:solidFill>
              </a:rPr>
              <a:t>On the </a:t>
            </a:r>
            <a:r>
              <a:rPr lang="en-IN" dirty="0" err="1">
                <a:solidFill>
                  <a:srgbClr val="FFFF00"/>
                </a:solidFill>
              </a:rPr>
              <a:t>contrary,model</a:t>
            </a:r>
            <a:r>
              <a:rPr lang="en-IN" dirty="0">
                <a:solidFill>
                  <a:srgbClr val="FFFF00"/>
                </a:solidFill>
              </a:rPr>
              <a:t> ID 35 is 3000 pounds less than the rank 1 model and is also just 800 points low in terms of mpg while rank 1 model has a 1000 points gap from the highest mileage.</a:t>
            </a:r>
          </a:p>
          <a:p>
            <a:r>
              <a:rPr lang="en-IN" dirty="0" err="1">
                <a:solidFill>
                  <a:srgbClr val="FFFF00"/>
                </a:solidFill>
              </a:rPr>
              <a:t>Therefore,it</a:t>
            </a:r>
            <a:r>
              <a:rPr lang="en-IN" dirty="0">
                <a:solidFill>
                  <a:srgbClr val="FFFF00"/>
                </a:solidFill>
              </a:rPr>
              <a:t> can be concluded that companies must guide their sales with point of view of the class of customers they are catering to and the mechanisms of the car they are selling.</a:t>
            </a:r>
          </a:p>
        </p:txBody>
      </p:sp>
    </p:spTree>
    <p:extLst>
      <p:ext uri="{BB962C8B-B14F-4D97-AF65-F5344CB8AC3E}">
        <p14:creationId xmlns:p14="http://schemas.microsoft.com/office/powerpoint/2010/main" val="724773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B745A-5518-44A3-6942-068C51ACF498}"/>
              </a:ext>
            </a:extLst>
          </p:cNvPr>
          <p:cNvSpPr>
            <a:spLocks noGrp="1"/>
          </p:cNvSpPr>
          <p:nvPr>
            <p:ph type="title"/>
          </p:nvPr>
        </p:nvSpPr>
        <p:spPr>
          <a:solidFill>
            <a:schemeClr val="accent1">
              <a:lumMod val="75000"/>
            </a:schemeClr>
          </a:solidFill>
        </p:spPr>
        <p:txBody>
          <a:bodyPr>
            <a:normAutofit fontScale="90000"/>
          </a:bodyPr>
          <a:lstStyle/>
          <a:p>
            <a:br>
              <a:rPr lang="en-US" dirty="0"/>
            </a:br>
            <a:r>
              <a:rPr lang="en-US" b="1" dirty="0">
                <a:solidFill>
                  <a:schemeClr val="bg1"/>
                </a:solidFill>
              </a:rPr>
              <a:t>a. Create an analysis to find the income class of citizens in UK based on their price.</a:t>
            </a:r>
            <a:br>
              <a:rPr lang="en-US" dirty="0"/>
            </a:br>
            <a:endParaRPr lang="en-IN" dirty="0"/>
          </a:p>
        </p:txBody>
      </p:sp>
      <p:sp>
        <p:nvSpPr>
          <p:cNvPr id="5" name="Content Placeholder 4">
            <a:extLst>
              <a:ext uri="{FF2B5EF4-FFF2-40B4-BE49-F238E27FC236}">
                <a16:creationId xmlns:a16="http://schemas.microsoft.com/office/drawing/2014/main" id="{F7F449B2-CA0F-999D-B02C-69F015722B8A}"/>
              </a:ext>
            </a:extLst>
          </p:cNvPr>
          <p:cNvSpPr>
            <a:spLocks noGrp="1"/>
          </p:cNvSpPr>
          <p:nvPr>
            <p:ph idx="1"/>
          </p:nvPr>
        </p:nvSpPr>
        <p:spPr>
          <a:xfrm>
            <a:off x="838200" y="1690688"/>
            <a:ext cx="10515600" cy="4486275"/>
          </a:xfrm>
          <a:solidFill>
            <a:srgbClr val="C00000"/>
          </a:solidFill>
        </p:spPr>
        <p:txBody>
          <a:bodyPr>
            <a:normAutofit/>
          </a:bodyPr>
          <a:lstStyle/>
          <a:p>
            <a:r>
              <a:rPr lang="en-IN" dirty="0">
                <a:solidFill>
                  <a:srgbClr val="FFFF00"/>
                </a:solidFill>
              </a:rPr>
              <a:t>On the basis of the analysis </a:t>
            </a:r>
            <a:r>
              <a:rPr lang="en-IN" dirty="0" err="1">
                <a:solidFill>
                  <a:srgbClr val="FFFF00"/>
                </a:solidFill>
              </a:rPr>
              <a:t>done,the</a:t>
            </a:r>
            <a:r>
              <a:rPr lang="en-IN" dirty="0">
                <a:solidFill>
                  <a:srgbClr val="FFFF00"/>
                </a:solidFill>
              </a:rPr>
              <a:t> middle class people are in majority in terms of the total amount spent ,amounting to 57%.</a:t>
            </a:r>
          </a:p>
          <a:p>
            <a:r>
              <a:rPr lang="en-IN" dirty="0">
                <a:solidFill>
                  <a:srgbClr val="FFFF00"/>
                </a:solidFill>
              </a:rPr>
              <a:t>In terms of the frequency of purchases </a:t>
            </a:r>
            <a:r>
              <a:rPr lang="en-IN" dirty="0" err="1">
                <a:solidFill>
                  <a:srgbClr val="FFFF00"/>
                </a:solidFill>
              </a:rPr>
              <a:t>made,the</a:t>
            </a:r>
            <a:r>
              <a:rPr lang="en-IN" dirty="0">
                <a:solidFill>
                  <a:srgbClr val="FFFF00"/>
                </a:solidFill>
              </a:rPr>
              <a:t> middle class are noticed at 43%. </a:t>
            </a:r>
          </a:p>
          <a:p>
            <a:r>
              <a:rPr lang="en-IN" dirty="0">
                <a:solidFill>
                  <a:srgbClr val="FFFF00"/>
                </a:solidFill>
              </a:rPr>
              <a:t>In terms of the average amount </a:t>
            </a:r>
            <a:r>
              <a:rPr lang="en-IN" dirty="0" err="1">
                <a:solidFill>
                  <a:srgbClr val="FFFF00"/>
                </a:solidFill>
              </a:rPr>
              <a:t>spent,the</a:t>
            </a:r>
            <a:r>
              <a:rPr lang="en-IN" dirty="0">
                <a:solidFill>
                  <a:srgbClr val="FFFF00"/>
                </a:solidFill>
              </a:rPr>
              <a:t> upper class is noticed to spend the highest at 92,436 pounds.</a:t>
            </a:r>
          </a:p>
          <a:p>
            <a:r>
              <a:rPr lang="en-IN" dirty="0">
                <a:solidFill>
                  <a:srgbClr val="FFFF00"/>
                </a:solidFill>
              </a:rPr>
              <a:t>This infers that the upper class spends on Luxury Cars even if the number of purchases is </a:t>
            </a:r>
            <a:r>
              <a:rPr lang="en-IN" dirty="0" err="1">
                <a:solidFill>
                  <a:srgbClr val="FFFF00"/>
                </a:solidFill>
              </a:rPr>
              <a:t>low,but</a:t>
            </a:r>
            <a:r>
              <a:rPr lang="en-IN" dirty="0">
                <a:solidFill>
                  <a:srgbClr val="FFFF00"/>
                </a:solidFill>
              </a:rPr>
              <a:t> the middle class purchases more cars but amounting to cheaper brands. The middle class people spend moderately on cars in between luxury and cheap ranges.</a:t>
            </a:r>
          </a:p>
        </p:txBody>
      </p:sp>
    </p:spTree>
    <p:extLst>
      <p:ext uri="{BB962C8B-B14F-4D97-AF65-F5344CB8AC3E}">
        <p14:creationId xmlns:p14="http://schemas.microsoft.com/office/powerpoint/2010/main" val="3447174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B0852-9E17-4283-F0FA-DC42C6729099}"/>
              </a:ext>
            </a:extLst>
          </p:cNvPr>
          <p:cNvSpPr>
            <a:spLocks noGrp="1"/>
          </p:cNvSpPr>
          <p:nvPr>
            <p:ph type="ctrTitle"/>
          </p:nvPr>
        </p:nvSpPr>
        <p:spPr>
          <a:xfrm>
            <a:off x="1524000" y="532660"/>
            <a:ext cx="9144000" cy="5521911"/>
          </a:xfrm>
        </p:spPr>
        <p:txBody>
          <a:bodyPr/>
          <a:lstStyle/>
          <a:p>
            <a:endParaRPr lang="en-IN" dirty="0"/>
          </a:p>
        </p:txBody>
      </p:sp>
      <p:graphicFrame>
        <p:nvGraphicFramePr>
          <p:cNvPr id="4" name="Chart 3">
            <a:extLst>
              <a:ext uri="{FF2B5EF4-FFF2-40B4-BE49-F238E27FC236}">
                <a16:creationId xmlns:a16="http://schemas.microsoft.com/office/drawing/2014/main" id="{66D5FD62-EAD3-4AA2-9788-DDDE0BF559D7}"/>
              </a:ext>
            </a:extLst>
          </p:cNvPr>
          <p:cNvGraphicFramePr>
            <a:graphicFrameLocks/>
          </p:cNvGraphicFramePr>
          <p:nvPr>
            <p:extLst>
              <p:ext uri="{D42A27DB-BD31-4B8C-83A1-F6EECF244321}">
                <p14:modId xmlns:p14="http://schemas.microsoft.com/office/powerpoint/2010/main" val="1064445893"/>
              </p:ext>
            </p:extLst>
          </p:nvPr>
        </p:nvGraphicFramePr>
        <p:xfrm>
          <a:off x="1524000" y="532659"/>
          <a:ext cx="9144000" cy="552191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30692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1C3F4B2-AD2C-47A4-B851-D607C9730539}"/>
              </a:ext>
            </a:extLst>
          </p:cNvPr>
          <p:cNvGraphicFramePr>
            <a:graphicFrameLocks noGrp="1"/>
          </p:cNvGraphicFramePr>
          <p:nvPr>
            <p:ph idx="1"/>
          </p:nvPr>
        </p:nvGraphicFramePr>
        <p:xfrm>
          <a:off x="838200" y="425450"/>
          <a:ext cx="10515600" cy="57515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77893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D7FA7-BF2D-947B-93CA-CD16C7E4DEC9}"/>
              </a:ext>
            </a:extLst>
          </p:cNvPr>
          <p:cNvSpPr>
            <a:spLocks noGrp="1"/>
          </p:cNvSpPr>
          <p:nvPr>
            <p:ph type="title"/>
          </p:nvPr>
        </p:nvSpPr>
        <p:spPr>
          <a:xfrm>
            <a:off x="838200" y="95250"/>
            <a:ext cx="10515600" cy="1209676"/>
          </a:xfrm>
          <a:solidFill>
            <a:srgbClr val="C00000"/>
          </a:solidFill>
        </p:spPr>
        <p:txBody>
          <a:bodyPr>
            <a:noAutofit/>
          </a:bodyPr>
          <a:lstStyle/>
          <a:p>
            <a:r>
              <a:rPr lang="en-US" sz="2800" b="1" dirty="0">
                <a:solidFill>
                  <a:schemeClr val="bg1"/>
                </a:solidFill>
                <a:latin typeface="+mn-lt"/>
              </a:rPr>
              <a:t>b. Categorize the cars on the basis of their price and changes in prices </a:t>
            </a:r>
            <a:br>
              <a:rPr lang="en-US" sz="2800" b="1" dirty="0">
                <a:solidFill>
                  <a:schemeClr val="bg1"/>
                </a:solidFill>
                <a:latin typeface="+mn-lt"/>
              </a:rPr>
            </a:br>
            <a:r>
              <a:rPr lang="en-US" sz="2800" b="1" dirty="0">
                <a:solidFill>
                  <a:schemeClr val="bg1"/>
                </a:solidFill>
                <a:latin typeface="+mn-lt"/>
              </a:rPr>
              <a:t>across years and the category with a notable jump in price.</a:t>
            </a:r>
            <a:br>
              <a:rPr lang="en-US" sz="2800" dirty="0">
                <a:latin typeface="+mn-lt"/>
              </a:rPr>
            </a:br>
            <a:endParaRPr lang="en-IN" sz="2800" dirty="0">
              <a:latin typeface="+mn-lt"/>
            </a:endParaRPr>
          </a:p>
        </p:txBody>
      </p:sp>
      <p:sp>
        <p:nvSpPr>
          <p:cNvPr id="7" name="Content Placeholder 6">
            <a:extLst>
              <a:ext uri="{FF2B5EF4-FFF2-40B4-BE49-F238E27FC236}">
                <a16:creationId xmlns:a16="http://schemas.microsoft.com/office/drawing/2014/main" id="{2E8E86EF-89D7-6668-EE5E-7DEEFB273FA3}"/>
              </a:ext>
            </a:extLst>
          </p:cNvPr>
          <p:cNvSpPr>
            <a:spLocks noGrp="1"/>
          </p:cNvSpPr>
          <p:nvPr>
            <p:ph idx="1"/>
          </p:nvPr>
        </p:nvSpPr>
        <p:spPr>
          <a:xfrm>
            <a:off x="838200" y="1304926"/>
            <a:ext cx="10515600" cy="4872038"/>
          </a:xfrm>
          <a:solidFill>
            <a:schemeClr val="accent1">
              <a:lumMod val="75000"/>
            </a:schemeClr>
          </a:solidFill>
        </p:spPr>
        <p:txBody>
          <a:bodyPr/>
          <a:lstStyle/>
          <a:p>
            <a:r>
              <a:rPr lang="en-IN" dirty="0">
                <a:solidFill>
                  <a:schemeClr val="accent4"/>
                </a:solidFill>
              </a:rPr>
              <a:t>After categorizing the cars into 4 buckets based on price it was found that in case of BMW, category 2 in 2019 has seen the sharpest hike in prices as compared to previous </a:t>
            </a:r>
            <a:r>
              <a:rPr lang="en-IN" dirty="0" err="1">
                <a:solidFill>
                  <a:schemeClr val="accent4"/>
                </a:solidFill>
              </a:rPr>
              <a:t>years,hiking</a:t>
            </a:r>
            <a:r>
              <a:rPr lang="en-IN" dirty="0">
                <a:solidFill>
                  <a:schemeClr val="accent4"/>
                </a:solidFill>
              </a:rPr>
              <a:t> by 856127 pounds.</a:t>
            </a:r>
          </a:p>
          <a:p>
            <a:r>
              <a:rPr lang="en-IN" dirty="0">
                <a:solidFill>
                  <a:schemeClr val="accent4"/>
                </a:solidFill>
              </a:rPr>
              <a:t>In the case of </a:t>
            </a:r>
            <a:r>
              <a:rPr lang="en-IN" dirty="0" err="1">
                <a:solidFill>
                  <a:schemeClr val="accent4"/>
                </a:solidFill>
              </a:rPr>
              <a:t>Hyundai,category</a:t>
            </a:r>
            <a:r>
              <a:rPr lang="en-IN" dirty="0">
                <a:solidFill>
                  <a:schemeClr val="accent4"/>
                </a:solidFill>
              </a:rPr>
              <a:t> 4 saw the most hike of 935588 pounds in 2017.</a:t>
            </a:r>
          </a:p>
          <a:p>
            <a:r>
              <a:rPr lang="en-IN" dirty="0">
                <a:solidFill>
                  <a:schemeClr val="accent4"/>
                </a:solidFill>
              </a:rPr>
              <a:t>In the case of </a:t>
            </a:r>
            <a:r>
              <a:rPr lang="en-IN" dirty="0" err="1">
                <a:solidFill>
                  <a:schemeClr val="accent4"/>
                </a:solidFill>
              </a:rPr>
              <a:t>Audi,category</a:t>
            </a:r>
            <a:r>
              <a:rPr lang="en-IN" dirty="0">
                <a:solidFill>
                  <a:schemeClr val="accent4"/>
                </a:solidFill>
              </a:rPr>
              <a:t> 2 saw the greatest hike by around 5368107 pounds in 2019.</a:t>
            </a:r>
          </a:p>
          <a:p>
            <a:r>
              <a:rPr lang="en-IN" dirty="0">
                <a:solidFill>
                  <a:schemeClr val="accent4"/>
                </a:solidFill>
              </a:rPr>
              <a:t>In the case of Mercedes, category 2 saw the most hike by 8373726 pounds in 2019.</a:t>
            </a:r>
          </a:p>
        </p:txBody>
      </p:sp>
    </p:spTree>
    <p:extLst>
      <p:ext uri="{BB962C8B-B14F-4D97-AF65-F5344CB8AC3E}">
        <p14:creationId xmlns:p14="http://schemas.microsoft.com/office/powerpoint/2010/main" val="841957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27EE3B-8593-FA29-4C81-2611BE4F2952}"/>
              </a:ext>
            </a:extLst>
          </p:cNvPr>
          <p:cNvPicPr>
            <a:picLocks noChangeAspect="1"/>
          </p:cNvPicPr>
          <p:nvPr/>
        </p:nvPicPr>
        <p:blipFill>
          <a:blip r:embed="rId2"/>
          <a:stretch>
            <a:fillRect/>
          </a:stretch>
        </p:blipFill>
        <p:spPr>
          <a:xfrm>
            <a:off x="837744" y="3115029"/>
            <a:ext cx="10516511" cy="627942"/>
          </a:xfrm>
          <a:prstGeom prst="rect">
            <a:avLst/>
          </a:prstGeom>
        </p:spPr>
      </p:pic>
      <p:sp>
        <p:nvSpPr>
          <p:cNvPr id="2" name="Title 1">
            <a:extLst>
              <a:ext uri="{FF2B5EF4-FFF2-40B4-BE49-F238E27FC236}">
                <a16:creationId xmlns:a16="http://schemas.microsoft.com/office/drawing/2014/main" id="{9C143CB9-87C3-EF12-7A90-C30C77C83B3F}"/>
              </a:ext>
            </a:extLst>
          </p:cNvPr>
          <p:cNvSpPr>
            <a:spLocks noGrp="1"/>
          </p:cNvSpPr>
          <p:nvPr>
            <p:ph type="title"/>
          </p:nvPr>
        </p:nvSpPr>
        <p:spPr>
          <a:xfrm>
            <a:off x="838200" y="365126"/>
            <a:ext cx="10515600" cy="629174"/>
          </a:xfrm>
        </p:spPr>
        <p:txBody>
          <a:bodyPr>
            <a:normAutofit fontScale="90000"/>
          </a:bodyPr>
          <a:lstStyle/>
          <a:p>
            <a:endParaRPr lang="en-IN" dirty="0"/>
          </a:p>
        </p:txBody>
      </p:sp>
      <p:graphicFrame>
        <p:nvGraphicFramePr>
          <p:cNvPr id="4" name="Content Placeholder 3">
            <a:extLst>
              <a:ext uri="{FF2B5EF4-FFF2-40B4-BE49-F238E27FC236}">
                <a16:creationId xmlns:a16="http://schemas.microsoft.com/office/drawing/2014/main" id="{9FE5E14D-F261-8866-9E64-FFD16F014A06}"/>
              </a:ext>
            </a:extLst>
          </p:cNvPr>
          <p:cNvGraphicFramePr>
            <a:graphicFrameLocks noGrp="1"/>
          </p:cNvGraphicFramePr>
          <p:nvPr>
            <p:ph idx="1"/>
            <p:extLst>
              <p:ext uri="{D42A27DB-BD31-4B8C-83A1-F6EECF244321}">
                <p14:modId xmlns:p14="http://schemas.microsoft.com/office/powerpoint/2010/main" val="3377374426"/>
              </p:ext>
            </p:extLst>
          </p:nvPr>
        </p:nvGraphicFramePr>
        <p:xfrm>
          <a:off x="837743" y="365126"/>
          <a:ext cx="5258257" cy="2990633"/>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a:extLst>
              <a:ext uri="{FF2B5EF4-FFF2-40B4-BE49-F238E27FC236}">
                <a16:creationId xmlns:a16="http://schemas.microsoft.com/office/drawing/2014/main" id="{C3863F9D-19E1-3DA9-88DA-C9E7FCA5B1F3}"/>
              </a:ext>
            </a:extLst>
          </p:cNvPr>
          <p:cNvPicPr>
            <a:picLocks noChangeAspect="1"/>
          </p:cNvPicPr>
          <p:nvPr/>
        </p:nvPicPr>
        <p:blipFill>
          <a:blip r:embed="rId4"/>
          <a:stretch>
            <a:fillRect/>
          </a:stretch>
        </p:blipFill>
        <p:spPr>
          <a:xfrm>
            <a:off x="6306387" y="365126"/>
            <a:ext cx="5524142" cy="2990633"/>
          </a:xfrm>
          <a:prstGeom prst="rect">
            <a:avLst/>
          </a:prstGeom>
        </p:spPr>
      </p:pic>
      <p:pic>
        <p:nvPicPr>
          <p:cNvPr id="7" name="Picture 6">
            <a:extLst>
              <a:ext uri="{FF2B5EF4-FFF2-40B4-BE49-F238E27FC236}">
                <a16:creationId xmlns:a16="http://schemas.microsoft.com/office/drawing/2014/main" id="{0BB50A93-7ABB-3EBD-9093-BA2363FDAAC8}"/>
              </a:ext>
            </a:extLst>
          </p:cNvPr>
          <p:cNvPicPr>
            <a:picLocks noChangeAspect="1"/>
          </p:cNvPicPr>
          <p:nvPr/>
        </p:nvPicPr>
        <p:blipFill>
          <a:blip r:embed="rId5"/>
          <a:stretch>
            <a:fillRect/>
          </a:stretch>
        </p:blipFill>
        <p:spPr>
          <a:xfrm>
            <a:off x="837743" y="3428999"/>
            <a:ext cx="5265378" cy="2990633"/>
          </a:xfrm>
          <a:prstGeom prst="rect">
            <a:avLst/>
          </a:prstGeom>
        </p:spPr>
      </p:pic>
      <p:pic>
        <p:nvPicPr>
          <p:cNvPr id="8" name="Picture 7">
            <a:extLst>
              <a:ext uri="{FF2B5EF4-FFF2-40B4-BE49-F238E27FC236}">
                <a16:creationId xmlns:a16="http://schemas.microsoft.com/office/drawing/2014/main" id="{3FE7F959-E5D2-47D5-CDF7-7F28D7D69672}"/>
              </a:ext>
            </a:extLst>
          </p:cNvPr>
          <p:cNvPicPr>
            <a:picLocks noChangeAspect="1"/>
          </p:cNvPicPr>
          <p:nvPr/>
        </p:nvPicPr>
        <p:blipFill>
          <a:blip r:embed="rId6"/>
          <a:stretch>
            <a:fillRect/>
          </a:stretch>
        </p:blipFill>
        <p:spPr>
          <a:xfrm>
            <a:off x="6306387" y="3428999"/>
            <a:ext cx="5524142" cy="2990633"/>
          </a:xfrm>
          <a:prstGeom prst="rect">
            <a:avLst/>
          </a:prstGeom>
        </p:spPr>
      </p:pic>
    </p:spTree>
    <p:extLst>
      <p:ext uri="{BB962C8B-B14F-4D97-AF65-F5344CB8AC3E}">
        <p14:creationId xmlns:p14="http://schemas.microsoft.com/office/powerpoint/2010/main" val="2940094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B67BD-DFA4-CBDC-0C23-87CC830D6D20}"/>
              </a:ext>
            </a:extLst>
          </p:cNvPr>
          <p:cNvSpPr>
            <a:spLocks noGrp="1"/>
          </p:cNvSpPr>
          <p:nvPr>
            <p:ph type="title"/>
          </p:nvPr>
        </p:nvSpPr>
        <p:spPr>
          <a:solidFill>
            <a:schemeClr val="accent1">
              <a:lumMod val="75000"/>
            </a:schemeClr>
          </a:solidFill>
        </p:spPr>
        <p:txBody>
          <a:bodyPr>
            <a:normAutofit/>
          </a:bodyPr>
          <a:lstStyle/>
          <a:p>
            <a:r>
              <a:rPr lang="en-US" sz="3200" b="1" dirty="0">
                <a:solidFill>
                  <a:schemeClr val="bg1"/>
                </a:solidFill>
                <a:latin typeface="+mn-lt"/>
              </a:rPr>
              <a:t>b. changes in no of cars sold across the years and identify the categories which has seen significant jump in its sales</a:t>
            </a:r>
            <a:r>
              <a:rPr lang="en-US" sz="3200" b="1" dirty="0">
                <a:latin typeface="Arial Rounded MT Bold" panose="020F0704030504030204" pitchFamily="34" charset="0"/>
              </a:rPr>
              <a:t> .</a:t>
            </a:r>
            <a:endParaRPr lang="en-IN" sz="3200" b="1"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41E261DF-D6F6-E909-13C8-40BDCFBECC41}"/>
              </a:ext>
            </a:extLst>
          </p:cNvPr>
          <p:cNvSpPr>
            <a:spLocks noGrp="1"/>
          </p:cNvSpPr>
          <p:nvPr>
            <p:ph idx="1"/>
          </p:nvPr>
        </p:nvSpPr>
        <p:spPr>
          <a:xfrm>
            <a:off x="838200" y="1690688"/>
            <a:ext cx="10515600" cy="4486275"/>
          </a:xfrm>
          <a:solidFill>
            <a:srgbClr val="C00000"/>
          </a:solidFill>
        </p:spPr>
        <p:txBody>
          <a:bodyPr/>
          <a:lstStyle/>
          <a:p>
            <a:r>
              <a:rPr lang="en-IN" dirty="0">
                <a:solidFill>
                  <a:schemeClr val="accent4"/>
                </a:solidFill>
              </a:rPr>
              <a:t>After categorizing the cars into 4 buckets based on price it was found that in case of BMW, category 3 has seen the sharpest hike in sales as compared to previous </a:t>
            </a:r>
            <a:r>
              <a:rPr lang="en-IN" dirty="0" err="1">
                <a:solidFill>
                  <a:schemeClr val="accent4"/>
                </a:solidFill>
              </a:rPr>
              <a:t>years,hiking</a:t>
            </a:r>
            <a:r>
              <a:rPr lang="en-IN" dirty="0">
                <a:solidFill>
                  <a:schemeClr val="accent4"/>
                </a:solidFill>
              </a:rPr>
              <a:t> by  2221 units in 2019.</a:t>
            </a:r>
          </a:p>
          <a:p>
            <a:r>
              <a:rPr lang="en-IN" dirty="0">
                <a:solidFill>
                  <a:schemeClr val="accent4"/>
                </a:solidFill>
              </a:rPr>
              <a:t>In the case of </a:t>
            </a:r>
            <a:r>
              <a:rPr lang="en-IN" dirty="0" err="1">
                <a:solidFill>
                  <a:schemeClr val="accent4"/>
                </a:solidFill>
              </a:rPr>
              <a:t>Hyundai,category</a:t>
            </a:r>
            <a:r>
              <a:rPr lang="en-IN" dirty="0">
                <a:solidFill>
                  <a:schemeClr val="accent4"/>
                </a:solidFill>
              </a:rPr>
              <a:t> 4 saw the most hike by 457 units in 2017.</a:t>
            </a:r>
          </a:p>
          <a:p>
            <a:r>
              <a:rPr lang="en-IN" dirty="0">
                <a:solidFill>
                  <a:schemeClr val="accent4"/>
                </a:solidFill>
              </a:rPr>
              <a:t>In the case of </a:t>
            </a:r>
            <a:r>
              <a:rPr lang="en-IN" dirty="0" err="1">
                <a:solidFill>
                  <a:schemeClr val="accent4"/>
                </a:solidFill>
              </a:rPr>
              <a:t>Audi,category</a:t>
            </a:r>
            <a:r>
              <a:rPr lang="en-IN" dirty="0">
                <a:solidFill>
                  <a:schemeClr val="accent4"/>
                </a:solidFill>
              </a:rPr>
              <a:t> 3 saw the greatest hike by 2137  units in 2019.</a:t>
            </a:r>
          </a:p>
          <a:p>
            <a:r>
              <a:rPr lang="en-IN" dirty="0">
                <a:solidFill>
                  <a:schemeClr val="accent4"/>
                </a:solidFill>
              </a:rPr>
              <a:t>In the case of Mercedes, category 3 saw the most hike by 2785 units in 2019 .</a:t>
            </a:r>
          </a:p>
          <a:p>
            <a:endParaRPr lang="en-IN" dirty="0"/>
          </a:p>
        </p:txBody>
      </p:sp>
    </p:spTree>
    <p:extLst>
      <p:ext uri="{BB962C8B-B14F-4D97-AF65-F5344CB8AC3E}">
        <p14:creationId xmlns:p14="http://schemas.microsoft.com/office/powerpoint/2010/main" val="4218493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A80-83C8-70B0-1F5A-A6EFC116B1F6}"/>
              </a:ext>
            </a:extLst>
          </p:cNvPr>
          <p:cNvSpPr>
            <a:spLocks noGrp="1"/>
          </p:cNvSpPr>
          <p:nvPr>
            <p:ph type="title"/>
          </p:nvPr>
        </p:nvSpPr>
        <p:spPr>
          <a:xfrm>
            <a:off x="838200" y="365126"/>
            <a:ext cx="10515600" cy="87636"/>
          </a:xfrm>
        </p:spPr>
        <p:txBody>
          <a:bodyPr>
            <a:normAutofit fontScale="90000"/>
          </a:bodyPr>
          <a:lstStyle/>
          <a:p>
            <a:endParaRPr lang="en-IN" dirty="0"/>
          </a:p>
        </p:txBody>
      </p:sp>
      <p:pic>
        <p:nvPicPr>
          <p:cNvPr id="4" name="Content Placeholder 3">
            <a:extLst>
              <a:ext uri="{FF2B5EF4-FFF2-40B4-BE49-F238E27FC236}">
                <a16:creationId xmlns:a16="http://schemas.microsoft.com/office/drawing/2014/main" id="{FB7DB315-DA8A-D19F-718A-3C96251E21F6}"/>
              </a:ext>
            </a:extLst>
          </p:cNvPr>
          <p:cNvPicPr>
            <a:picLocks noGrp="1" noChangeAspect="1"/>
          </p:cNvPicPr>
          <p:nvPr>
            <p:ph idx="1"/>
          </p:nvPr>
        </p:nvPicPr>
        <p:blipFill>
          <a:blip r:embed="rId2"/>
          <a:stretch>
            <a:fillRect/>
          </a:stretch>
        </p:blipFill>
        <p:spPr>
          <a:xfrm>
            <a:off x="270503" y="153549"/>
            <a:ext cx="5579882" cy="3596952"/>
          </a:xfrm>
          <a:prstGeom prst="rect">
            <a:avLst/>
          </a:prstGeom>
        </p:spPr>
      </p:pic>
      <p:pic>
        <p:nvPicPr>
          <p:cNvPr id="5" name="Picture 4">
            <a:extLst>
              <a:ext uri="{FF2B5EF4-FFF2-40B4-BE49-F238E27FC236}">
                <a16:creationId xmlns:a16="http://schemas.microsoft.com/office/drawing/2014/main" id="{E3BE68BB-BE91-147F-14FE-6169BBCF4A44}"/>
              </a:ext>
            </a:extLst>
          </p:cNvPr>
          <p:cNvPicPr>
            <a:picLocks noChangeAspect="1"/>
          </p:cNvPicPr>
          <p:nvPr/>
        </p:nvPicPr>
        <p:blipFill>
          <a:blip r:embed="rId3"/>
          <a:stretch>
            <a:fillRect/>
          </a:stretch>
        </p:blipFill>
        <p:spPr>
          <a:xfrm>
            <a:off x="6035452" y="153549"/>
            <a:ext cx="5478886" cy="3596952"/>
          </a:xfrm>
          <a:prstGeom prst="rect">
            <a:avLst/>
          </a:prstGeom>
        </p:spPr>
      </p:pic>
      <p:pic>
        <p:nvPicPr>
          <p:cNvPr id="6" name="Picture 5">
            <a:extLst>
              <a:ext uri="{FF2B5EF4-FFF2-40B4-BE49-F238E27FC236}">
                <a16:creationId xmlns:a16="http://schemas.microsoft.com/office/drawing/2014/main" id="{AF845038-DA51-9E9D-66C9-D696D0794164}"/>
              </a:ext>
            </a:extLst>
          </p:cNvPr>
          <p:cNvPicPr>
            <a:picLocks noChangeAspect="1"/>
          </p:cNvPicPr>
          <p:nvPr/>
        </p:nvPicPr>
        <p:blipFill>
          <a:blip r:embed="rId4"/>
          <a:stretch>
            <a:fillRect/>
          </a:stretch>
        </p:blipFill>
        <p:spPr>
          <a:xfrm>
            <a:off x="270503" y="3750502"/>
            <a:ext cx="5579881" cy="2977778"/>
          </a:xfrm>
          <a:prstGeom prst="rect">
            <a:avLst/>
          </a:prstGeom>
        </p:spPr>
      </p:pic>
      <p:pic>
        <p:nvPicPr>
          <p:cNvPr id="7" name="Picture 6">
            <a:extLst>
              <a:ext uri="{FF2B5EF4-FFF2-40B4-BE49-F238E27FC236}">
                <a16:creationId xmlns:a16="http://schemas.microsoft.com/office/drawing/2014/main" id="{B0CB9916-AEA8-1859-879C-DBB5F99F05F1}"/>
              </a:ext>
            </a:extLst>
          </p:cNvPr>
          <p:cNvPicPr>
            <a:picLocks noChangeAspect="1"/>
          </p:cNvPicPr>
          <p:nvPr/>
        </p:nvPicPr>
        <p:blipFill>
          <a:blip r:embed="rId5"/>
          <a:stretch>
            <a:fillRect/>
          </a:stretch>
        </p:blipFill>
        <p:spPr>
          <a:xfrm>
            <a:off x="6035451" y="3750501"/>
            <a:ext cx="5478887" cy="3068083"/>
          </a:xfrm>
          <a:prstGeom prst="rect">
            <a:avLst/>
          </a:prstGeom>
        </p:spPr>
      </p:pic>
    </p:spTree>
    <p:extLst>
      <p:ext uri="{BB962C8B-B14F-4D97-AF65-F5344CB8AC3E}">
        <p14:creationId xmlns:p14="http://schemas.microsoft.com/office/powerpoint/2010/main" val="1947095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6B578-331D-99E6-4978-30CA32B11C6E}"/>
              </a:ext>
            </a:extLst>
          </p:cNvPr>
          <p:cNvSpPr>
            <a:spLocks noGrp="1"/>
          </p:cNvSpPr>
          <p:nvPr>
            <p:ph type="title"/>
          </p:nvPr>
        </p:nvSpPr>
        <p:spPr>
          <a:solidFill>
            <a:srgbClr val="C00000"/>
          </a:solidFill>
        </p:spPr>
        <p:txBody>
          <a:bodyPr>
            <a:noAutofit/>
          </a:bodyPr>
          <a:lstStyle/>
          <a:p>
            <a:r>
              <a:rPr lang="en-US" sz="3200" b="1" dirty="0">
                <a:solidFill>
                  <a:schemeClr val="bg1"/>
                </a:solidFill>
                <a:latin typeface="+mn-lt"/>
              </a:rPr>
              <a:t>for both points (a) &amp; (b), do a root cause analysis to identify the probable reason for their increase. </a:t>
            </a:r>
            <a:br>
              <a:rPr lang="en-US" sz="3200" dirty="0">
                <a:latin typeface="Arial Rounded MT Bold" panose="020F0704030504030204" pitchFamily="34" charset="0"/>
              </a:rPr>
            </a:br>
            <a:endParaRPr lang="en-IN" sz="32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FE61EF9C-029F-84A2-6C51-DD088B8B1F39}"/>
              </a:ext>
            </a:extLst>
          </p:cNvPr>
          <p:cNvSpPr>
            <a:spLocks noGrp="1"/>
          </p:cNvSpPr>
          <p:nvPr>
            <p:ph idx="1"/>
          </p:nvPr>
        </p:nvSpPr>
        <p:spPr>
          <a:xfrm>
            <a:off x="838200" y="1690688"/>
            <a:ext cx="10515600" cy="4486275"/>
          </a:xfrm>
          <a:solidFill>
            <a:schemeClr val="accent1">
              <a:lumMod val="75000"/>
            </a:schemeClr>
          </a:solidFill>
        </p:spPr>
        <p:txBody>
          <a:bodyPr/>
          <a:lstStyle/>
          <a:p>
            <a:r>
              <a:rPr lang="en-IN" dirty="0">
                <a:solidFill>
                  <a:srgbClr val="FFFF00"/>
                </a:solidFill>
              </a:rPr>
              <a:t>In the case of total amounts </a:t>
            </a:r>
            <a:r>
              <a:rPr lang="en-IN" dirty="0" err="1">
                <a:solidFill>
                  <a:srgbClr val="FFFF00"/>
                </a:solidFill>
              </a:rPr>
              <a:t>spent,it</a:t>
            </a:r>
            <a:r>
              <a:rPr lang="en-IN" dirty="0">
                <a:solidFill>
                  <a:srgbClr val="FFFF00"/>
                </a:solidFill>
              </a:rPr>
              <a:t> has been seen that the upper middle class and upper  classes were spending more in terms of the </a:t>
            </a:r>
            <a:r>
              <a:rPr lang="en-IN" dirty="0" err="1">
                <a:solidFill>
                  <a:srgbClr val="FFFF00"/>
                </a:solidFill>
              </a:rPr>
              <a:t>amounts,in</a:t>
            </a:r>
            <a:r>
              <a:rPr lang="en-IN" dirty="0">
                <a:solidFill>
                  <a:srgbClr val="FFFF00"/>
                </a:solidFill>
              </a:rPr>
              <a:t> case  of </a:t>
            </a:r>
            <a:r>
              <a:rPr lang="en-IN" dirty="0" err="1">
                <a:solidFill>
                  <a:srgbClr val="FFFF00"/>
                </a:solidFill>
              </a:rPr>
              <a:t>Audi,BMW</a:t>
            </a:r>
            <a:r>
              <a:rPr lang="en-IN" dirty="0">
                <a:solidFill>
                  <a:srgbClr val="FFFF00"/>
                </a:solidFill>
              </a:rPr>
              <a:t> and Mercedes are these are luxury </a:t>
            </a:r>
            <a:r>
              <a:rPr lang="en-IN" dirty="0" err="1">
                <a:solidFill>
                  <a:srgbClr val="FFFF00"/>
                </a:solidFill>
              </a:rPr>
              <a:t>cars.All</a:t>
            </a:r>
            <a:r>
              <a:rPr lang="en-IN" dirty="0">
                <a:solidFill>
                  <a:srgbClr val="FFFF00"/>
                </a:solidFill>
              </a:rPr>
              <a:t> of them were sold in 2019 the </a:t>
            </a:r>
            <a:r>
              <a:rPr lang="en-IN" dirty="0" err="1">
                <a:solidFill>
                  <a:srgbClr val="FFFF00"/>
                </a:solidFill>
              </a:rPr>
              <a:t>most,though</a:t>
            </a:r>
            <a:r>
              <a:rPr lang="en-IN" dirty="0">
                <a:solidFill>
                  <a:srgbClr val="FFFF00"/>
                </a:solidFill>
              </a:rPr>
              <a:t> fuel prices were high as </a:t>
            </a:r>
            <a:r>
              <a:rPr lang="en-IN" dirty="0" err="1">
                <a:solidFill>
                  <a:srgbClr val="FFFF00"/>
                </a:solidFill>
              </a:rPr>
              <a:t>well,indicating</a:t>
            </a:r>
            <a:r>
              <a:rPr lang="en-IN" dirty="0">
                <a:solidFill>
                  <a:srgbClr val="FFFF00"/>
                </a:solidFill>
              </a:rPr>
              <a:t> the liking for fuel efficient vehicles which were most present in these </a:t>
            </a:r>
            <a:r>
              <a:rPr lang="en-IN" dirty="0" err="1">
                <a:solidFill>
                  <a:srgbClr val="FFFF00"/>
                </a:solidFill>
              </a:rPr>
              <a:t>categories,like</a:t>
            </a:r>
            <a:r>
              <a:rPr lang="en-IN" dirty="0">
                <a:solidFill>
                  <a:srgbClr val="FFFF00"/>
                </a:solidFill>
              </a:rPr>
              <a:t> </a:t>
            </a:r>
            <a:r>
              <a:rPr lang="en-IN" dirty="0" err="1">
                <a:solidFill>
                  <a:srgbClr val="FFFF00"/>
                </a:solidFill>
              </a:rPr>
              <a:t>hybrid,electric</a:t>
            </a:r>
            <a:r>
              <a:rPr lang="en-IN" dirty="0">
                <a:solidFill>
                  <a:srgbClr val="FFFF00"/>
                </a:solidFill>
              </a:rPr>
              <a:t> vehicles.</a:t>
            </a:r>
          </a:p>
          <a:p>
            <a:r>
              <a:rPr lang="en-IN" dirty="0">
                <a:solidFill>
                  <a:srgbClr val="FFFF00"/>
                </a:solidFill>
              </a:rPr>
              <a:t>Hyundai was being bought by people of lower middle classes or maybe of a class  lower than </a:t>
            </a:r>
            <a:r>
              <a:rPr lang="en-IN" dirty="0" err="1">
                <a:solidFill>
                  <a:srgbClr val="FFFF00"/>
                </a:solidFill>
              </a:rPr>
              <a:t>them,indicating</a:t>
            </a:r>
            <a:r>
              <a:rPr lang="en-IN" dirty="0">
                <a:solidFill>
                  <a:srgbClr val="FFFF00"/>
                </a:solidFill>
              </a:rPr>
              <a:t> its </a:t>
            </a:r>
            <a:r>
              <a:rPr lang="en-IN" dirty="0" err="1">
                <a:solidFill>
                  <a:srgbClr val="FFFF00"/>
                </a:solidFill>
              </a:rPr>
              <a:t>affordability,and</a:t>
            </a:r>
            <a:r>
              <a:rPr lang="en-IN" dirty="0">
                <a:solidFill>
                  <a:srgbClr val="FFFF00"/>
                </a:solidFill>
              </a:rPr>
              <a:t> in such categories which were fuel efficient.</a:t>
            </a:r>
          </a:p>
          <a:p>
            <a:pPr marL="0" indent="0">
              <a:buNone/>
            </a:pPr>
            <a:endParaRPr lang="en-IN" dirty="0">
              <a:solidFill>
                <a:srgbClr val="FFFF00"/>
              </a:solidFill>
            </a:endParaRPr>
          </a:p>
          <a:p>
            <a:endParaRPr lang="en-IN" dirty="0"/>
          </a:p>
        </p:txBody>
      </p:sp>
    </p:spTree>
    <p:extLst>
      <p:ext uri="{BB962C8B-B14F-4D97-AF65-F5344CB8AC3E}">
        <p14:creationId xmlns:p14="http://schemas.microsoft.com/office/powerpoint/2010/main" val="2322255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E2454A-0312-328E-5C7C-1A15E1E96696}"/>
              </a:ext>
            </a:extLst>
          </p:cNvPr>
          <p:cNvSpPr>
            <a:spLocks noGrp="1"/>
          </p:cNvSpPr>
          <p:nvPr>
            <p:ph idx="1"/>
          </p:nvPr>
        </p:nvSpPr>
        <p:spPr>
          <a:xfrm>
            <a:off x="838200" y="476250"/>
            <a:ext cx="10515600" cy="5700713"/>
          </a:xfrm>
          <a:solidFill>
            <a:srgbClr val="C00000"/>
          </a:solidFill>
        </p:spPr>
        <p:txBody>
          <a:bodyPr/>
          <a:lstStyle/>
          <a:p>
            <a:r>
              <a:rPr lang="en-IN" dirty="0">
                <a:solidFill>
                  <a:srgbClr val="FFFF00"/>
                </a:solidFill>
              </a:rPr>
              <a:t>It has been seen that the highest number of sales in the luxury brands are not being done where the mpg is above 67 or 68,rather the prices are much higher, but in the case of </a:t>
            </a:r>
            <a:r>
              <a:rPr lang="en-IN" dirty="0" err="1">
                <a:solidFill>
                  <a:srgbClr val="FFFF00"/>
                </a:solidFill>
              </a:rPr>
              <a:t>Hyundai,the</a:t>
            </a:r>
            <a:r>
              <a:rPr lang="en-IN" dirty="0">
                <a:solidFill>
                  <a:srgbClr val="FFFF00"/>
                </a:solidFill>
              </a:rPr>
              <a:t> highest number of sales are for the cars at mpg 60, while for BMW, the highest sales are at 64 mpg.</a:t>
            </a:r>
          </a:p>
          <a:p>
            <a:r>
              <a:rPr lang="en-IN" dirty="0">
                <a:solidFill>
                  <a:srgbClr val="FFFF00"/>
                </a:solidFill>
              </a:rPr>
              <a:t>So if at low costs, the mpg is </a:t>
            </a:r>
            <a:r>
              <a:rPr lang="en-IN" dirty="0" err="1">
                <a:solidFill>
                  <a:srgbClr val="FFFF00"/>
                </a:solidFill>
              </a:rPr>
              <a:t>good,then</a:t>
            </a:r>
            <a:r>
              <a:rPr lang="en-IN" dirty="0">
                <a:solidFill>
                  <a:srgbClr val="FFFF00"/>
                </a:solidFill>
              </a:rPr>
              <a:t> Hyundai looks like an affordable option.</a:t>
            </a:r>
          </a:p>
          <a:p>
            <a:r>
              <a:rPr lang="en-IN" dirty="0">
                <a:solidFill>
                  <a:srgbClr val="FFFF00"/>
                </a:solidFill>
              </a:rPr>
              <a:t>Hyundai has the lowest average car cost of 12750 pounds.</a:t>
            </a:r>
          </a:p>
        </p:txBody>
      </p:sp>
    </p:spTree>
    <p:extLst>
      <p:ext uri="{BB962C8B-B14F-4D97-AF65-F5344CB8AC3E}">
        <p14:creationId xmlns:p14="http://schemas.microsoft.com/office/powerpoint/2010/main" val="809113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7112</TotalTime>
  <Words>1367</Words>
  <Application>Microsoft Office PowerPoint</Application>
  <PresentationFormat>Widescreen</PresentationFormat>
  <Paragraphs>57</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Arial Rounded MT Bold</vt:lpstr>
      <vt:lpstr>Bodoni MT Black</vt:lpstr>
      <vt:lpstr>Calibri</vt:lpstr>
      <vt:lpstr>Calibri Light</vt:lpstr>
      <vt:lpstr>Twentieth Century</vt:lpstr>
      <vt:lpstr>Office Theme</vt:lpstr>
      <vt:lpstr>CAR LAUNCH ANALYSIS IN UK MARKET</vt:lpstr>
      <vt:lpstr> a. Create an analysis to find the income class of citizens in UK based on their price. </vt:lpstr>
      <vt:lpstr>PowerPoint Presentation</vt:lpstr>
      <vt:lpstr>b. Categorize the cars on the basis of their price and changes in prices  across years and the category with a notable jump in price. </vt:lpstr>
      <vt:lpstr>PowerPoint Presentation</vt:lpstr>
      <vt:lpstr>b. changes in no of cars sold across the years and identify the categories which has seen significant jump in its sales .</vt:lpstr>
      <vt:lpstr>PowerPoint Presentation</vt:lpstr>
      <vt:lpstr>for both points (a) &amp; (b), do a root cause analysis to identify the probable reason for their increase.  </vt:lpstr>
      <vt:lpstr>PowerPoint Presentation</vt:lpstr>
      <vt:lpstr>c. Find relationship between fuel efficiency &amp; price of car/sales of car/fuel type/, etc. </vt:lpstr>
      <vt:lpstr>PowerPoint Presentation</vt:lpstr>
      <vt:lpstr>PowerPoint Presentation</vt:lpstr>
      <vt:lpstr>Create an analysis to show the effect of fuel expenditure on the sales of car over the years</vt:lpstr>
      <vt:lpstr>PowerPoint Presentation</vt:lpstr>
      <vt:lpstr>PowerPoint Presentation</vt:lpstr>
      <vt:lpstr>Using all of the above analysis, suggest cost and usage effective car type for the brand to launch(We can launch multiple types of car as well) </vt:lpstr>
      <vt:lpstr>PowerPoint Presentation</vt:lpstr>
      <vt:lpstr>PowerPoint Presentation</vt:lpstr>
      <vt:lpstr>Observe the identified models and provide your inference.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LAUNCH ANALYSIS IN UK MARKET</dc:title>
  <dc:creator>Simran Batra</dc:creator>
  <cp:lastModifiedBy>Simran Batra</cp:lastModifiedBy>
  <cp:revision>4</cp:revision>
  <dcterms:created xsi:type="dcterms:W3CDTF">2022-05-28T04:07:52Z</dcterms:created>
  <dcterms:modified xsi:type="dcterms:W3CDTF">2022-11-06T04:04:22Z</dcterms:modified>
</cp:coreProperties>
</file>